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4.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5.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4"/>
  </p:sldMasterIdLst>
  <p:notesMasterIdLst>
    <p:notesMasterId r:id="rId45"/>
  </p:notesMasterIdLst>
  <p:handoutMasterIdLst>
    <p:handoutMasterId r:id="rId46"/>
  </p:handoutMasterIdLst>
  <p:sldIdLst>
    <p:sldId id="256" r:id="rId5"/>
    <p:sldId id="275" r:id="rId6"/>
    <p:sldId id="287" r:id="rId7"/>
    <p:sldId id="296" r:id="rId8"/>
    <p:sldId id="288" r:id="rId9"/>
    <p:sldId id="291" r:id="rId10"/>
    <p:sldId id="292" r:id="rId11"/>
    <p:sldId id="276" r:id="rId12"/>
    <p:sldId id="293" r:id="rId13"/>
    <p:sldId id="290" r:id="rId14"/>
    <p:sldId id="289" r:id="rId15"/>
    <p:sldId id="278" r:id="rId16"/>
    <p:sldId id="279" r:id="rId17"/>
    <p:sldId id="280" r:id="rId18"/>
    <p:sldId id="281" r:id="rId19"/>
    <p:sldId id="283" r:id="rId20"/>
    <p:sldId id="284" r:id="rId21"/>
    <p:sldId id="297" r:id="rId22"/>
    <p:sldId id="282" r:id="rId23"/>
    <p:sldId id="298" r:id="rId24"/>
    <p:sldId id="299" r:id="rId25"/>
    <p:sldId id="301" r:id="rId26"/>
    <p:sldId id="294" r:id="rId27"/>
    <p:sldId id="295" r:id="rId28"/>
    <p:sldId id="300" r:id="rId29"/>
    <p:sldId id="261" r:id="rId30"/>
    <p:sldId id="262" r:id="rId31"/>
    <p:sldId id="263" r:id="rId32"/>
    <p:sldId id="264" r:id="rId33"/>
    <p:sldId id="265" r:id="rId34"/>
    <p:sldId id="266" r:id="rId35"/>
    <p:sldId id="272" r:id="rId36"/>
    <p:sldId id="271" r:id="rId37"/>
    <p:sldId id="302" r:id="rId38"/>
    <p:sldId id="303" r:id="rId39"/>
    <p:sldId id="277" r:id="rId40"/>
    <p:sldId id="304" r:id="rId41"/>
    <p:sldId id="305" r:id="rId42"/>
    <p:sldId id="306" r:id="rId43"/>
    <p:sldId id="307" r:id="rId4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E8ABED1-BF61-D840-872E-C363D74C6E45}">
          <p14:sldIdLst>
            <p14:sldId id="256"/>
            <p14:sldId id="275"/>
          </p14:sldIdLst>
        </p14:section>
        <p14:section name="Introduction" id="{B373D479-4243-A245-B633-F3247BB5CDF8}">
          <p14:sldIdLst>
            <p14:sldId id="287"/>
            <p14:sldId id="296"/>
            <p14:sldId id="288"/>
            <p14:sldId id="291"/>
            <p14:sldId id="292"/>
            <p14:sldId id="276"/>
            <p14:sldId id="293"/>
            <p14:sldId id="290"/>
            <p14:sldId id="289"/>
          </p14:sldIdLst>
        </p14:section>
        <p14:section name="Overview of the tracks&#10;Overview of the tracks&#10;Overview of the tarcks" id="{E41FDCB5-4B6B-CA42-B7D9-EF28B96D65D4}">
          <p14:sldIdLst>
            <p14:sldId id="278"/>
            <p14:sldId id="279"/>
            <p14:sldId id="280"/>
            <p14:sldId id="281"/>
            <p14:sldId id="283"/>
            <p14:sldId id="284"/>
          </p14:sldIdLst>
        </p14:section>
        <p14:section name="Tech-Advanced Model" id="{D8F3A7FA-24B9-9A47-8A57-67A11C25152E}">
          <p14:sldIdLst>
            <p14:sldId id="297"/>
            <p14:sldId id="282"/>
            <p14:sldId id="298"/>
            <p14:sldId id="299"/>
            <p14:sldId id="301"/>
            <p14:sldId id="294"/>
            <p14:sldId id="295"/>
            <p14:sldId id="300"/>
          </p14:sldIdLst>
        </p14:section>
        <p14:section name="Intro to AI" id="{BB126947-56B0-7941-8F1F-54E307DC8751}">
          <p14:sldIdLst>
            <p14:sldId id="261"/>
            <p14:sldId id="262"/>
            <p14:sldId id="263"/>
            <p14:sldId id="264"/>
            <p14:sldId id="265"/>
            <p14:sldId id="266"/>
            <p14:sldId id="272"/>
            <p14:sldId id="271"/>
          </p14:sldIdLst>
        </p14:section>
        <p14:section name="The Business View - Non Tech Track" id="{9639216B-1906-40F5-AEB4-2C94836C7209}">
          <p14:sldIdLst>
            <p14:sldId id="302"/>
            <p14:sldId id="303"/>
            <p14:sldId id="277"/>
            <p14:sldId id="304"/>
            <p14:sldId id="305"/>
            <p14:sldId id="306"/>
            <p14:sldId id="307"/>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7CEFA"/>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879" autoAdjust="0"/>
    <p:restoredTop sz="90652" autoAdjust="0"/>
  </p:normalViewPr>
  <p:slideViewPr>
    <p:cSldViewPr snapToGrid="0">
      <p:cViewPr varScale="1">
        <p:scale>
          <a:sx n="80" d="100"/>
          <a:sy n="80" d="100"/>
        </p:scale>
        <p:origin x="603" y="45"/>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48" d="100"/>
          <a:sy n="48" d="100"/>
        </p:scale>
        <p:origin x="2752" y="3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viewProps" Target="viewProp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1">
  <dgm:title val=""/>
  <dgm:desc val=""/>
  <dgm:catLst>
    <dgm:cat type="accent2" pri="11100"/>
  </dgm:catLst>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3_1">
  <dgm:title val=""/>
  <dgm:desc val=""/>
  <dgm:catLst>
    <dgm:cat type="accent3" pri="11100"/>
  </dgm:catLst>
  <dgm:styleLbl name="node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3">
        <a:shade val="80000"/>
      </a:schemeClr>
    </dgm:linClrLst>
    <dgm:effectClrLst/>
    <dgm:txLinClrLst/>
    <dgm:txFillClrLst/>
    <dgm:txEffectClrLst/>
  </dgm:styleLbl>
  <dgm:styleLbl name="node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f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align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bgImgPlace1">
    <dgm:fillClrLst meth="repeat">
      <a:schemeClr val="accent3">
        <a:tint val="40000"/>
      </a:schemeClr>
    </dgm:fillClrLst>
    <dgm:linClrLst meth="repeat">
      <a:schemeClr val="accent3">
        <a:shade val="80000"/>
      </a:schemeClr>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meth="repeat">
      <a:schemeClr val="dk1"/>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asst0">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3">
        <a:shade val="80000"/>
      </a:schemeClr>
    </dgm:linClrLst>
    <dgm:effectClrLst/>
    <dgm:txLinClrLst/>
    <dgm:txFillClrLst meth="repeat">
      <a:schemeClr val="dk1"/>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dgm:txEffectClrLst/>
  </dgm:styleLbl>
  <dgm:styleLbl name="parChTrans2D2">
    <dgm:fillClrLst meth="repeat">
      <a:schemeClr val="accent3"/>
    </dgm:fillClrLst>
    <dgm:linClrLst meth="repeat">
      <a:schemeClr val="accent3"/>
    </dgm:linClrLst>
    <dgm:effectClrLst/>
    <dgm:txLinClrLst/>
    <dgm:txFillClrLst/>
    <dgm:txEffectClrLst/>
  </dgm:styleLbl>
  <dgm:styleLbl name="parChTrans2D3">
    <dgm:fillClrLst meth="repeat">
      <a:schemeClr val="accent3"/>
    </dgm:fillClrLst>
    <dgm:linClrLst meth="repeat">
      <a:schemeClr val="accent3"/>
    </dgm:linClrLst>
    <dgm:effectClrLst/>
    <dgm:txLinClrLst/>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conF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align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trAlignAcc1">
    <dgm:fillClrLst meth="repeat">
      <a:schemeClr val="accent3">
        <a:alpha val="40000"/>
        <a:tint val="40000"/>
      </a:schemeClr>
    </dgm:fillClrLst>
    <dgm:linClrLst meth="repeat">
      <a:schemeClr val="accent3"/>
    </dgm:linClrLst>
    <dgm:effectClrLst/>
    <dgm:txLinClrLst/>
    <dgm:txFillClrLst meth="repeat">
      <a:schemeClr val="dk1"/>
    </dgm:txFillClrLst>
    <dgm:txEffectClrLst/>
  </dgm:styleLbl>
  <dgm:styleLbl name="bgAcc1">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3">
        <a:alpha val="90000"/>
      </a:schemeClr>
    </dgm:linClrLst>
    <dgm:effectClrLst/>
    <dgm:txLinClrLst/>
    <dgm:txFillClrLst meth="repeat">
      <a:schemeClr val="dk1"/>
    </dgm:txFillClrLst>
    <dgm:txEffectClrLst/>
  </dgm:styleLbl>
  <dgm:styleLbl name="fgAcc0">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2">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3">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fgAcc4">
    <dgm:fillClrLst meth="repeat">
      <a:schemeClr val="accent3">
        <a:alpha val="90000"/>
        <a:tint val="4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E884B0A-D17A-4163-BBB0-64C091B1BB93}" type="doc">
      <dgm:prSet loTypeId="urn:microsoft.com/office/officeart/2005/8/layout/venn1" loCatId="relationship" qsTypeId="urn:microsoft.com/office/officeart/2005/8/quickstyle/simple1" qsCatId="simple" csTypeId="urn:microsoft.com/office/officeart/2005/8/colors/colorful1" csCatId="colorful" phldr="1"/>
      <dgm:spPr/>
    </dgm:pt>
    <dgm:pt modelId="{BAC2B563-D633-40F1-AF8C-BBD3798185BB}">
      <dgm:prSet phldrT="[Text]"/>
      <dgm:spPr/>
      <dgm:t>
        <a:bodyPr/>
        <a:lstStyle/>
        <a:p>
          <a:r>
            <a:rPr lang="en-IN"/>
            <a:t>ML : </a:t>
          </a:r>
          <a:r>
            <a:rPr kumimoji="0" lang="en-US" altLang="en-US" b="0" i="0" u="none" strike="noStrike" cap="none" normalizeH="0" baseline="0">
              <a:ln/>
              <a:effectLst/>
              <a:latin typeface="Arial" panose="020B0604020202020204" pitchFamily="34" charset="0"/>
            </a:rPr>
            <a:t>Algorithms learning from data.</a:t>
          </a:r>
          <a:endParaRPr lang="en-IN" dirty="0"/>
        </a:p>
      </dgm:t>
    </dgm:pt>
    <dgm:pt modelId="{7DEC8769-354B-447B-936B-771E44100D89}" type="parTrans" cxnId="{A213DC9B-A079-40F6-8D90-8F37874C4EBE}">
      <dgm:prSet/>
      <dgm:spPr/>
      <dgm:t>
        <a:bodyPr/>
        <a:lstStyle/>
        <a:p>
          <a:endParaRPr lang="en-IN"/>
        </a:p>
      </dgm:t>
    </dgm:pt>
    <dgm:pt modelId="{02C5261C-8806-4B33-93FD-3E6A45601183}" type="sibTrans" cxnId="{A213DC9B-A079-40F6-8D90-8F37874C4EBE}">
      <dgm:prSet/>
      <dgm:spPr/>
      <dgm:t>
        <a:bodyPr/>
        <a:lstStyle/>
        <a:p>
          <a:endParaRPr lang="en-IN"/>
        </a:p>
      </dgm:t>
    </dgm:pt>
    <dgm:pt modelId="{8BF4C83F-29FB-481D-967E-DAEEEB685C1C}">
      <dgm:prSet phldrT="[Text]"/>
      <dgm:spPr/>
      <dgm:t>
        <a:bodyPr/>
        <a:lstStyle/>
        <a:p>
          <a:r>
            <a:rPr lang="en-IN" dirty="0"/>
            <a:t>AI : </a:t>
          </a:r>
          <a:r>
            <a:rPr kumimoji="0" lang="en-US" altLang="en-US" b="0" i="0" u="none" strike="noStrike" cap="none" normalizeH="0" baseline="0" dirty="0">
              <a:ln/>
              <a:effectLst/>
              <a:latin typeface="Arial" panose="020B0604020202020204" pitchFamily="34" charset="0"/>
            </a:rPr>
            <a:t>The umbrella term that includes ML/DL and extends to reasoning, problem-solving, and creative tasks. </a:t>
          </a:r>
          <a:endParaRPr lang="en-IN" dirty="0"/>
        </a:p>
      </dgm:t>
    </dgm:pt>
    <dgm:pt modelId="{857AAB4F-549C-4860-B5EA-B7855E3F24E3}" type="parTrans" cxnId="{CFCC1DC7-B26A-43A8-8247-86B864C22828}">
      <dgm:prSet/>
      <dgm:spPr/>
      <dgm:t>
        <a:bodyPr/>
        <a:lstStyle/>
        <a:p>
          <a:endParaRPr lang="en-IN"/>
        </a:p>
      </dgm:t>
    </dgm:pt>
    <dgm:pt modelId="{9B9CD5FC-4071-4052-B51D-0D04600E6835}" type="sibTrans" cxnId="{CFCC1DC7-B26A-43A8-8247-86B864C22828}">
      <dgm:prSet/>
      <dgm:spPr/>
      <dgm:t>
        <a:bodyPr/>
        <a:lstStyle/>
        <a:p>
          <a:endParaRPr lang="en-IN"/>
        </a:p>
      </dgm:t>
    </dgm:pt>
    <dgm:pt modelId="{1FED9B4A-644E-4A17-A26E-6CDA643BFE96}">
      <dgm:prSet phldrT="[Text]"/>
      <dgm:spPr/>
      <dgm:t>
        <a:bodyPr/>
        <a:lstStyle/>
        <a:p>
          <a:r>
            <a:rPr lang="en-IN" dirty="0"/>
            <a:t>DL : </a:t>
          </a:r>
          <a:r>
            <a:rPr kumimoji="0" lang="en-US" altLang="en-US" b="0" i="0" u="none" strike="noStrike" cap="none" normalizeH="0" baseline="0" dirty="0">
              <a:ln/>
              <a:effectLst/>
              <a:latin typeface="Arial" panose="020B0604020202020204" pitchFamily="34" charset="0"/>
            </a:rPr>
            <a:t>Subset of ML using neural networks for complex tasks.</a:t>
          </a:r>
          <a:endParaRPr lang="en-IN" dirty="0"/>
        </a:p>
      </dgm:t>
    </dgm:pt>
    <dgm:pt modelId="{FCF8B4F4-4883-464D-BA9C-365C1584A55D}" type="parTrans" cxnId="{B0FBB6C2-CF25-4F4D-8A1D-7329303AE44D}">
      <dgm:prSet/>
      <dgm:spPr/>
      <dgm:t>
        <a:bodyPr/>
        <a:lstStyle/>
        <a:p>
          <a:endParaRPr lang="en-IN"/>
        </a:p>
      </dgm:t>
    </dgm:pt>
    <dgm:pt modelId="{E8698EEC-0EF1-46FA-B66B-73311412F091}" type="sibTrans" cxnId="{B0FBB6C2-CF25-4F4D-8A1D-7329303AE44D}">
      <dgm:prSet/>
      <dgm:spPr/>
      <dgm:t>
        <a:bodyPr/>
        <a:lstStyle/>
        <a:p>
          <a:endParaRPr lang="en-IN"/>
        </a:p>
      </dgm:t>
    </dgm:pt>
    <dgm:pt modelId="{5545C8C1-E923-4E1E-A8EA-93420E2042B3}" type="pres">
      <dgm:prSet presAssocID="{6E884B0A-D17A-4163-BBB0-64C091B1BB93}" presName="compositeShape" presStyleCnt="0">
        <dgm:presLayoutVars>
          <dgm:chMax val="7"/>
          <dgm:dir/>
          <dgm:resizeHandles val="exact"/>
        </dgm:presLayoutVars>
      </dgm:prSet>
      <dgm:spPr/>
    </dgm:pt>
    <dgm:pt modelId="{8FAFAEE8-BC80-473F-AA90-163E1134A3B6}" type="pres">
      <dgm:prSet presAssocID="{BAC2B563-D633-40F1-AF8C-BBD3798185BB}" presName="circ1" presStyleLbl="vennNode1" presStyleIdx="0" presStyleCnt="3"/>
      <dgm:spPr/>
    </dgm:pt>
    <dgm:pt modelId="{E0D7B9EA-33B0-4011-B44D-05E08B393792}" type="pres">
      <dgm:prSet presAssocID="{BAC2B563-D633-40F1-AF8C-BBD3798185BB}" presName="circ1Tx" presStyleLbl="revTx" presStyleIdx="0" presStyleCnt="0">
        <dgm:presLayoutVars>
          <dgm:chMax val="0"/>
          <dgm:chPref val="0"/>
          <dgm:bulletEnabled val="1"/>
        </dgm:presLayoutVars>
      </dgm:prSet>
      <dgm:spPr/>
    </dgm:pt>
    <dgm:pt modelId="{33736B54-0209-43D2-83EB-574CC8743FEB}" type="pres">
      <dgm:prSet presAssocID="{8BF4C83F-29FB-481D-967E-DAEEEB685C1C}" presName="circ2" presStyleLbl="vennNode1" presStyleIdx="1" presStyleCnt="3"/>
      <dgm:spPr/>
    </dgm:pt>
    <dgm:pt modelId="{181BA843-42B0-4CD1-B94A-89D0E926E46E}" type="pres">
      <dgm:prSet presAssocID="{8BF4C83F-29FB-481D-967E-DAEEEB685C1C}" presName="circ2Tx" presStyleLbl="revTx" presStyleIdx="0" presStyleCnt="0">
        <dgm:presLayoutVars>
          <dgm:chMax val="0"/>
          <dgm:chPref val="0"/>
          <dgm:bulletEnabled val="1"/>
        </dgm:presLayoutVars>
      </dgm:prSet>
      <dgm:spPr/>
    </dgm:pt>
    <dgm:pt modelId="{D478E6F3-BA37-4F45-80E6-B90F96BC5E0B}" type="pres">
      <dgm:prSet presAssocID="{1FED9B4A-644E-4A17-A26E-6CDA643BFE96}" presName="circ3" presStyleLbl="vennNode1" presStyleIdx="2" presStyleCnt="3"/>
      <dgm:spPr/>
    </dgm:pt>
    <dgm:pt modelId="{CF830383-9F2B-4D39-A0D2-BC5E49FA002D}" type="pres">
      <dgm:prSet presAssocID="{1FED9B4A-644E-4A17-A26E-6CDA643BFE96}" presName="circ3Tx" presStyleLbl="revTx" presStyleIdx="0" presStyleCnt="0">
        <dgm:presLayoutVars>
          <dgm:chMax val="0"/>
          <dgm:chPref val="0"/>
          <dgm:bulletEnabled val="1"/>
        </dgm:presLayoutVars>
      </dgm:prSet>
      <dgm:spPr/>
    </dgm:pt>
  </dgm:ptLst>
  <dgm:cxnLst>
    <dgm:cxn modelId="{2EF89E28-79B9-4CF0-99EF-D13F1104E701}" type="presOf" srcId="{6E884B0A-D17A-4163-BBB0-64C091B1BB93}" destId="{5545C8C1-E923-4E1E-A8EA-93420E2042B3}" srcOrd="0" destOrd="0" presId="urn:microsoft.com/office/officeart/2005/8/layout/venn1"/>
    <dgm:cxn modelId="{C353065E-C6CB-418A-9DBE-369D980F9033}" type="presOf" srcId="{1FED9B4A-644E-4A17-A26E-6CDA643BFE96}" destId="{CF830383-9F2B-4D39-A0D2-BC5E49FA002D}" srcOrd="1" destOrd="0" presId="urn:microsoft.com/office/officeart/2005/8/layout/venn1"/>
    <dgm:cxn modelId="{5C6B4F62-8B1B-4927-B9F9-15C70A7F7F32}" type="presOf" srcId="{8BF4C83F-29FB-481D-967E-DAEEEB685C1C}" destId="{33736B54-0209-43D2-83EB-574CC8743FEB}" srcOrd="0" destOrd="0" presId="urn:microsoft.com/office/officeart/2005/8/layout/venn1"/>
    <dgm:cxn modelId="{22CEF863-1613-4793-A123-690DBE435CCE}" type="presOf" srcId="{BAC2B563-D633-40F1-AF8C-BBD3798185BB}" destId="{E0D7B9EA-33B0-4011-B44D-05E08B393792}" srcOrd="1" destOrd="0" presId="urn:microsoft.com/office/officeart/2005/8/layout/venn1"/>
    <dgm:cxn modelId="{FF8C2B56-DE14-4E0B-AA6C-32260B89F2D7}" type="presOf" srcId="{1FED9B4A-644E-4A17-A26E-6CDA643BFE96}" destId="{D478E6F3-BA37-4F45-80E6-B90F96BC5E0B}" srcOrd="0" destOrd="0" presId="urn:microsoft.com/office/officeart/2005/8/layout/venn1"/>
    <dgm:cxn modelId="{A213DC9B-A079-40F6-8D90-8F37874C4EBE}" srcId="{6E884B0A-D17A-4163-BBB0-64C091B1BB93}" destId="{BAC2B563-D633-40F1-AF8C-BBD3798185BB}" srcOrd="0" destOrd="0" parTransId="{7DEC8769-354B-447B-936B-771E44100D89}" sibTransId="{02C5261C-8806-4B33-93FD-3E6A45601183}"/>
    <dgm:cxn modelId="{511C1CA2-751F-4595-A8A2-4C8599871348}" type="presOf" srcId="{BAC2B563-D633-40F1-AF8C-BBD3798185BB}" destId="{8FAFAEE8-BC80-473F-AA90-163E1134A3B6}" srcOrd="0" destOrd="0" presId="urn:microsoft.com/office/officeart/2005/8/layout/venn1"/>
    <dgm:cxn modelId="{1F636EBF-2AB2-4CB0-BE69-A7F197FF7A7A}" type="presOf" srcId="{8BF4C83F-29FB-481D-967E-DAEEEB685C1C}" destId="{181BA843-42B0-4CD1-B94A-89D0E926E46E}" srcOrd="1" destOrd="0" presId="urn:microsoft.com/office/officeart/2005/8/layout/venn1"/>
    <dgm:cxn modelId="{B0FBB6C2-CF25-4F4D-8A1D-7329303AE44D}" srcId="{6E884B0A-D17A-4163-BBB0-64C091B1BB93}" destId="{1FED9B4A-644E-4A17-A26E-6CDA643BFE96}" srcOrd="2" destOrd="0" parTransId="{FCF8B4F4-4883-464D-BA9C-365C1584A55D}" sibTransId="{E8698EEC-0EF1-46FA-B66B-73311412F091}"/>
    <dgm:cxn modelId="{CFCC1DC7-B26A-43A8-8247-86B864C22828}" srcId="{6E884B0A-D17A-4163-BBB0-64C091B1BB93}" destId="{8BF4C83F-29FB-481D-967E-DAEEEB685C1C}" srcOrd="1" destOrd="0" parTransId="{857AAB4F-549C-4860-B5EA-B7855E3F24E3}" sibTransId="{9B9CD5FC-4071-4052-B51D-0D04600E6835}"/>
    <dgm:cxn modelId="{D90B5F6E-4024-4159-85A2-F0C81AD72BFD}" type="presParOf" srcId="{5545C8C1-E923-4E1E-A8EA-93420E2042B3}" destId="{8FAFAEE8-BC80-473F-AA90-163E1134A3B6}" srcOrd="0" destOrd="0" presId="urn:microsoft.com/office/officeart/2005/8/layout/venn1"/>
    <dgm:cxn modelId="{D86F085D-6779-4CA9-9051-8396FF688CFE}" type="presParOf" srcId="{5545C8C1-E923-4E1E-A8EA-93420E2042B3}" destId="{E0D7B9EA-33B0-4011-B44D-05E08B393792}" srcOrd="1" destOrd="0" presId="urn:microsoft.com/office/officeart/2005/8/layout/venn1"/>
    <dgm:cxn modelId="{87AF1610-46EA-4883-AAEF-3BC574DD45F0}" type="presParOf" srcId="{5545C8C1-E923-4E1E-A8EA-93420E2042B3}" destId="{33736B54-0209-43D2-83EB-574CC8743FEB}" srcOrd="2" destOrd="0" presId="urn:microsoft.com/office/officeart/2005/8/layout/venn1"/>
    <dgm:cxn modelId="{EC86D2AF-6518-404B-A080-E4D109F8370E}" type="presParOf" srcId="{5545C8C1-E923-4E1E-A8EA-93420E2042B3}" destId="{181BA843-42B0-4CD1-B94A-89D0E926E46E}" srcOrd="3" destOrd="0" presId="urn:microsoft.com/office/officeart/2005/8/layout/venn1"/>
    <dgm:cxn modelId="{3F1503AE-BBC9-46D3-A1FD-7B4D57049D90}" type="presParOf" srcId="{5545C8C1-E923-4E1E-A8EA-93420E2042B3}" destId="{D478E6F3-BA37-4F45-80E6-B90F96BC5E0B}" srcOrd="4" destOrd="0" presId="urn:microsoft.com/office/officeart/2005/8/layout/venn1"/>
    <dgm:cxn modelId="{93913522-5E7B-4AB3-B81C-9EE0BED7F894}" type="presParOf" srcId="{5545C8C1-E923-4E1E-A8EA-93420E2042B3}" destId="{CF830383-9F2B-4D39-A0D2-BC5E49FA002D}" srcOrd="5" destOrd="0" presId="urn:microsoft.com/office/officeart/2005/8/layout/ven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FF9BBB3-60DF-4D4B-80E4-C0106285E150}" type="doc">
      <dgm:prSet loTypeId="urn:microsoft.com/office/officeart/2005/8/layout/hList1" loCatId="list" qsTypeId="urn:microsoft.com/office/officeart/2005/8/quickstyle/simple1" qsCatId="simple" csTypeId="urn:microsoft.com/office/officeart/2005/8/colors/colorful1" csCatId="colorful" phldr="1"/>
      <dgm:spPr/>
      <dgm:t>
        <a:bodyPr/>
        <a:lstStyle/>
        <a:p>
          <a:endParaRPr lang="en-IN"/>
        </a:p>
      </dgm:t>
    </dgm:pt>
    <dgm:pt modelId="{4F02BEF9-7402-472B-B27F-1A4A9F50D5E4}">
      <dgm:prSet phldrT="[Text]" custT="1"/>
      <dgm:spPr/>
      <dgm:t>
        <a:bodyPr/>
        <a:lstStyle/>
        <a:p>
          <a:r>
            <a:rPr kumimoji="0" lang="en-US" altLang="en-US" sz="1800" b="1" i="0" u="none" strike="noStrike" cap="none" normalizeH="0" baseline="0" dirty="0">
              <a:ln/>
              <a:effectLst/>
            </a:rPr>
            <a:t>Banking &amp; Finance</a:t>
          </a:r>
          <a:r>
            <a:rPr kumimoji="0" lang="en-US" altLang="en-US" sz="1800" b="0" i="0" u="none" strike="noStrike" cap="none" normalizeH="0" baseline="0" dirty="0">
              <a:ln/>
              <a:effectLst/>
            </a:rPr>
            <a:t>:</a:t>
          </a:r>
          <a:endParaRPr lang="en-IN" sz="1800" dirty="0"/>
        </a:p>
      </dgm:t>
    </dgm:pt>
    <dgm:pt modelId="{B3EDAD05-1A89-40C7-8BBD-9763307ED4F6}" type="parTrans" cxnId="{A14A4F79-66C2-47A2-9221-6A5C2D490ED8}">
      <dgm:prSet/>
      <dgm:spPr/>
      <dgm:t>
        <a:bodyPr/>
        <a:lstStyle/>
        <a:p>
          <a:endParaRPr lang="en-IN" sz="2400"/>
        </a:p>
      </dgm:t>
    </dgm:pt>
    <dgm:pt modelId="{756A2C11-5929-4C94-9B19-98CD12006E7F}" type="sibTrans" cxnId="{A14A4F79-66C2-47A2-9221-6A5C2D490ED8}">
      <dgm:prSet/>
      <dgm:spPr/>
      <dgm:t>
        <a:bodyPr/>
        <a:lstStyle/>
        <a:p>
          <a:endParaRPr lang="en-IN" sz="2400"/>
        </a:p>
      </dgm:t>
    </dgm:pt>
    <dgm:pt modelId="{F9872AE1-C4E0-4414-B6D7-C38EE639E1E4}">
      <dgm:prSet custT="1"/>
      <dgm:spPr/>
      <dgm:t>
        <a:bodyPr/>
        <a:lstStyle/>
        <a:p>
          <a:r>
            <a:rPr kumimoji="0" lang="en-US" altLang="en-US" sz="1800" b="1" i="0" u="none" strike="noStrike" cap="none" normalizeH="0" baseline="0">
              <a:ln/>
              <a:effectLst/>
            </a:rPr>
            <a:t>Healthcare</a:t>
          </a:r>
          <a:r>
            <a:rPr kumimoji="0" lang="en-US" altLang="en-US" sz="1800" b="0" i="0" u="none" strike="noStrike" cap="none" normalizeH="0" baseline="0">
              <a:ln/>
              <a:effectLst/>
            </a:rPr>
            <a:t>:</a:t>
          </a:r>
          <a:endParaRPr kumimoji="0" lang="en-US" altLang="en-US" sz="1800" b="0" i="0" u="none" strike="noStrike" cap="none" normalizeH="0" baseline="0" dirty="0">
            <a:ln/>
            <a:effectLst/>
          </a:endParaRPr>
        </a:p>
      </dgm:t>
    </dgm:pt>
    <dgm:pt modelId="{7792C2F9-0C34-4A5C-9FE5-865C380CF132}" type="parTrans" cxnId="{CB2718CA-6109-45AD-84A2-DB51916BAF74}">
      <dgm:prSet/>
      <dgm:spPr/>
      <dgm:t>
        <a:bodyPr/>
        <a:lstStyle/>
        <a:p>
          <a:endParaRPr lang="en-IN" sz="2400"/>
        </a:p>
      </dgm:t>
    </dgm:pt>
    <dgm:pt modelId="{D9556DB5-ACDD-4FC7-932B-7DDA9EC482F3}" type="sibTrans" cxnId="{CB2718CA-6109-45AD-84A2-DB51916BAF74}">
      <dgm:prSet/>
      <dgm:spPr/>
      <dgm:t>
        <a:bodyPr/>
        <a:lstStyle/>
        <a:p>
          <a:endParaRPr lang="en-IN" sz="2400"/>
        </a:p>
      </dgm:t>
    </dgm:pt>
    <dgm:pt modelId="{B0A50069-E660-4E24-987B-5FAB8D8B85E0}">
      <dgm:prSet custT="1"/>
      <dgm:spPr/>
      <dgm:t>
        <a:bodyPr/>
        <a:lstStyle/>
        <a:p>
          <a:r>
            <a:rPr kumimoji="0" lang="en-US" altLang="en-US" sz="1800" b="1" i="0" u="none" strike="noStrike" cap="none" normalizeH="0" baseline="0">
              <a:ln/>
              <a:effectLst/>
            </a:rPr>
            <a:t>E-commerce</a:t>
          </a:r>
          <a:r>
            <a:rPr kumimoji="0" lang="en-US" altLang="en-US" sz="1800" b="0" i="0" u="none" strike="noStrike" cap="none" normalizeH="0" baseline="0">
              <a:ln/>
              <a:effectLst/>
            </a:rPr>
            <a:t>:</a:t>
          </a:r>
          <a:endParaRPr kumimoji="0" lang="en-US" altLang="en-US" sz="1800" b="0" i="0" u="none" strike="noStrike" cap="none" normalizeH="0" baseline="0" dirty="0">
            <a:ln/>
            <a:effectLst/>
          </a:endParaRPr>
        </a:p>
      </dgm:t>
    </dgm:pt>
    <dgm:pt modelId="{4FFB814F-D24D-484F-97DF-4109ABB66E0A}" type="parTrans" cxnId="{23E2F322-0997-4FB7-820E-24DA2FE72EE8}">
      <dgm:prSet/>
      <dgm:spPr/>
      <dgm:t>
        <a:bodyPr/>
        <a:lstStyle/>
        <a:p>
          <a:endParaRPr lang="en-IN" sz="2400"/>
        </a:p>
      </dgm:t>
    </dgm:pt>
    <dgm:pt modelId="{F1816F34-D0AA-46D1-B364-F25B7A587F44}" type="sibTrans" cxnId="{23E2F322-0997-4FB7-820E-24DA2FE72EE8}">
      <dgm:prSet/>
      <dgm:spPr/>
      <dgm:t>
        <a:bodyPr/>
        <a:lstStyle/>
        <a:p>
          <a:endParaRPr lang="en-IN" sz="2400"/>
        </a:p>
      </dgm:t>
    </dgm:pt>
    <dgm:pt modelId="{9AA63A5B-248F-43D0-8643-7EFB2EA6F34C}">
      <dgm:prSet custT="1"/>
      <dgm:spPr/>
      <dgm:t>
        <a:bodyPr/>
        <a:lstStyle/>
        <a:p>
          <a:r>
            <a:rPr kumimoji="0" lang="en-US" altLang="en-US" sz="1800" b="1" i="0" u="none" strike="noStrike" cap="none" normalizeH="0" baseline="0">
              <a:ln/>
              <a:effectLst/>
            </a:rPr>
            <a:t>EdTech</a:t>
          </a:r>
          <a:r>
            <a:rPr kumimoji="0" lang="en-US" altLang="en-US" sz="1800" b="0" i="0" u="none" strike="noStrike" cap="none" normalizeH="0" baseline="0">
              <a:ln/>
              <a:effectLst/>
            </a:rPr>
            <a:t>:</a:t>
          </a:r>
          <a:endParaRPr kumimoji="0" lang="en-US" altLang="en-US" sz="1800" b="0" i="0" u="none" strike="noStrike" cap="none" normalizeH="0" baseline="0" dirty="0">
            <a:ln/>
            <a:effectLst/>
          </a:endParaRPr>
        </a:p>
      </dgm:t>
    </dgm:pt>
    <dgm:pt modelId="{99EC4F17-94CF-4179-8C7F-52049A5119D1}" type="parTrans" cxnId="{CAA14AD8-8FC5-4CB6-9EAA-89082C16D381}">
      <dgm:prSet/>
      <dgm:spPr/>
      <dgm:t>
        <a:bodyPr/>
        <a:lstStyle/>
        <a:p>
          <a:endParaRPr lang="en-IN" sz="2400"/>
        </a:p>
      </dgm:t>
    </dgm:pt>
    <dgm:pt modelId="{D92F3ADB-64C4-4E3C-8A32-C44293513DD5}" type="sibTrans" cxnId="{CAA14AD8-8FC5-4CB6-9EAA-89082C16D381}">
      <dgm:prSet/>
      <dgm:spPr/>
      <dgm:t>
        <a:bodyPr/>
        <a:lstStyle/>
        <a:p>
          <a:endParaRPr lang="en-IN" sz="2400"/>
        </a:p>
      </dgm:t>
    </dgm:pt>
    <dgm:pt modelId="{1CB954C8-5ED9-4D39-BAC1-92522AC41F81}">
      <dgm:prSet custT="1"/>
      <dgm:spPr/>
      <dgm:t>
        <a:bodyPr/>
        <a:lstStyle/>
        <a:p>
          <a:r>
            <a:rPr kumimoji="0" lang="en-US" altLang="en-US" sz="1800" b="0" i="0" u="none" strike="noStrike" cap="none" normalizeH="0" baseline="0">
              <a:ln/>
              <a:effectLst/>
            </a:rPr>
            <a:t>Adaptive learning platforms, virtual tutors, content curation for learners. </a:t>
          </a:r>
          <a:endParaRPr kumimoji="0" lang="en-US" altLang="en-US" sz="1800" b="0" i="0" u="none" strike="noStrike" cap="none" normalizeH="0" baseline="0" dirty="0">
            <a:ln/>
            <a:effectLst/>
          </a:endParaRPr>
        </a:p>
      </dgm:t>
    </dgm:pt>
    <dgm:pt modelId="{9921B739-4E4E-4D3B-9E0B-282CF84E4B27}" type="parTrans" cxnId="{D52868CE-7DEA-484A-AF06-1329B8B8D64E}">
      <dgm:prSet/>
      <dgm:spPr/>
      <dgm:t>
        <a:bodyPr/>
        <a:lstStyle/>
        <a:p>
          <a:endParaRPr lang="en-IN" sz="2400"/>
        </a:p>
      </dgm:t>
    </dgm:pt>
    <dgm:pt modelId="{A78B0DA4-1F77-449C-B1F1-DDE49A809690}" type="sibTrans" cxnId="{D52868CE-7DEA-484A-AF06-1329B8B8D64E}">
      <dgm:prSet/>
      <dgm:spPr/>
      <dgm:t>
        <a:bodyPr/>
        <a:lstStyle/>
        <a:p>
          <a:endParaRPr lang="en-IN" sz="2400"/>
        </a:p>
      </dgm:t>
    </dgm:pt>
    <dgm:pt modelId="{64CD181C-BC54-4D7E-BF74-EFD6E263F6B5}">
      <dgm:prSet custT="1"/>
      <dgm:spPr/>
      <dgm:t>
        <a:bodyPr/>
        <a:lstStyle/>
        <a:p>
          <a:r>
            <a:rPr kumimoji="0" lang="en-US" altLang="en-US" sz="1800" b="0" i="0" u="none" strike="noStrike" cap="none" normalizeH="0" baseline="0" dirty="0">
              <a:ln/>
              <a:effectLst/>
            </a:rPr>
            <a:t>Recommendation engines, personalized marketing, AI-driven inventory management.</a:t>
          </a:r>
        </a:p>
      </dgm:t>
    </dgm:pt>
    <dgm:pt modelId="{DD381045-3821-4CD9-BB93-2B71DDAE230D}" type="parTrans" cxnId="{794A12E3-7A0F-4801-B9B3-7E7296DB6BA5}">
      <dgm:prSet/>
      <dgm:spPr/>
      <dgm:t>
        <a:bodyPr/>
        <a:lstStyle/>
        <a:p>
          <a:endParaRPr lang="en-IN" sz="2400"/>
        </a:p>
      </dgm:t>
    </dgm:pt>
    <dgm:pt modelId="{9D390825-B45E-4EAE-9E6E-8B57B8FFCB41}" type="sibTrans" cxnId="{794A12E3-7A0F-4801-B9B3-7E7296DB6BA5}">
      <dgm:prSet/>
      <dgm:spPr/>
      <dgm:t>
        <a:bodyPr/>
        <a:lstStyle/>
        <a:p>
          <a:endParaRPr lang="en-IN" sz="2400"/>
        </a:p>
      </dgm:t>
    </dgm:pt>
    <dgm:pt modelId="{0AAE7C04-FD22-4939-8A71-A9DBC99C6349}">
      <dgm:prSet custT="1"/>
      <dgm:spPr/>
      <dgm:t>
        <a:bodyPr/>
        <a:lstStyle/>
        <a:p>
          <a:r>
            <a:rPr kumimoji="0" lang="en-US" altLang="en-US" sz="1800" b="0" i="0" u="none" strike="noStrike" cap="none" normalizeH="0" baseline="0">
              <a:ln/>
              <a:effectLst/>
            </a:rPr>
            <a:t>Predictive diagnostics, drug discovery, virtual health assistants.</a:t>
          </a:r>
          <a:endParaRPr kumimoji="0" lang="en-US" altLang="en-US" sz="1800" b="0" i="0" u="none" strike="noStrike" cap="none" normalizeH="0" baseline="0" dirty="0">
            <a:ln/>
            <a:effectLst/>
          </a:endParaRPr>
        </a:p>
      </dgm:t>
    </dgm:pt>
    <dgm:pt modelId="{BE4EB873-5336-4246-A040-C60450D8F903}" type="parTrans" cxnId="{B38D4224-89BB-49AF-868F-769C058359FF}">
      <dgm:prSet/>
      <dgm:spPr/>
      <dgm:t>
        <a:bodyPr/>
        <a:lstStyle/>
        <a:p>
          <a:endParaRPr lang="en-IN" sz="2400"/>
        </a:p>
      </dgm:t>
    </dgm:pt>
    <dgm:pt modelId="{5E0B3F3C-2B93-4DD2-BD57-A8E0B5B5A51E}" type="sibTrans" cxnId="{B38D4224-89BB-49AF-868F-769C058359FF}">
      <dgm:prSet/>
      <dgm:spPr/>
      <dgm:t>
        <a:bodyPr/>
        <a:lstStyle/>
        <a:p>
          <a:endParaRPr lang="en-IN" sz="2400"/>
        </a:p>
      </dgm:t>
    </dgm:pt>
    <dgm:pt modelId="{4E714B24-44E0-4C53-9F04-402E0A52B99E}">
      <dgm:prSet phldrT="[Text]" custT="1"/>
      <dgm:spPr/>
      <dgm:t>
        <a:bodyPr/>
        <a:lstStyle/>
        <a:p>
          <a:r>
            <a:rPr kumimoji="0" lang="en-US" altLang="en-US" sz="1800" b="0" i="0" u="none" strike="noStrike" cap="none" normalizeH="0" baseline="0" dirty="0">
              <a:ln/>
              <a:effectLst/>
            </a:rPr>
            <a:t>Fraud detection, personalized financial planning using AI chatbots.</a:t>
          </a:r>
          <a:endParaRPr lang="en-IN" sz="1800" dirty="0"/>
        </a:p>
      </dgm:t>
    </dgm:pt>
    <dgm:pt modelId="{A6FBC129-18BE-413E-8CA9-03AE73201405}" type="parTrans" cxnId="{DD20B9B7-AACB-4B97-A4AB-102F7962141E}">
      <dgm:prSet/>
      <dgm:spPr/>
      <dgm:t>
        <a:bodyPr/>
        <a:lstStyle/>
        <a:p>
          <a:endParaRPr lang="en-IN" sz="2400"/>
        </a:p>
      </dgm:t>
    </dgm:pt>
    <dgm:pt modelId="{F6F018C0-808B-4312-8157-993E8698B727}" type="sibTrans" cxnId="{DD20B9B7-AACB-4B97-A4AB-102F7962141E}">
      <dgm:prSet/>
      <dgm:spPr/>
      <dgm:t>
        <a:bodyPr/>
        <a:lstStyle/>
        <a:p>
          <a:endParaRPr lang="en-IN" sz="2400"/>
        </a:p>
      </dgm:t>
    </dgm:pt>
    <dgm:pt modelId="{F6FBB441-99DD-4966-B88C-3D87EEB3BC2A}" type="pres">
      <dgm:prSet presAssocID="{3FF9BBB3-60DF-4D4B-80E4-C0106285E150}" presName="Name0" presStyleCnt="0">
        <dgm:presLayoutVars>
          <dgm:dir/>
          <dgm:animLvl val="lvl"/>
          <dgm:resizeHandles val="exact"/>
        </dgm:presLayoutVars>
      </dgm:prSet>
      <dgm:spPr/>
    </dgm:pt>
    <dgm:pt modelId="{8767C2C4-F955-4EB8-8560-83E8AB944973}" type="pres">
      <dgm:prSet presAssocID="{4F02BEF9-7402-472B-B27F-1A4A9F50D5E4}" presName="composite" presStyleCnt="0"/>
      <dgm:spPr/>
    </dgm:pt>
    <dgm:pt modelId="{8EC43204-7F3B-4ACC-81BF-7329FB305838}" type="pres">
      <dgm:prSet presAssocID="{4F02BEF9-7402-472B-B27F-1A4A9F50D5E4}" presName="parTx" presStyleLbl="alignNode1" presStyleIdx="0" presStyleCnt="4">
        <dgm:presLayoutVars>
          <dgm:chMax val="0"/>
          <dgm:chPref val="0"/>
          <dgm:bulletEnabled val="1"/>
        </dgm:presLayoutVars>
      </dgm:prSet>
      <dgm:spPr/>
    </dgm:pt>
    <dgm:pt modelId="{20D6CD6E-E9AA-4EC5-966F-C0F271FDAF58}" type="pres">
      <dgm:prSet presAssocID="{4F02BEF9-7402-472B-B27F-1A4A9F50D5E4}" presName="desTx" presStyleLbl="alignAccFollowNode1" presStyleIdx="0" presStyleCnt="4">
        <dgm:presLayoutVars>
          <dgm:bulletEnabled val="1"/>
        </dgm:presLayoutVars>
      </dgm:prSet>
      <dgm:spPr/>
    </dgm:pt>
    <dgm:pt modelId="{CCA66A15-1D9F-4DA0-B79F-0262ED6AB1E0}" type="pres">
      <dgm:prSet presAssocID="{756A2C11-5929-4C94-9B19-98CD12006E7F}" presName="space" presStyleCnt="0"/>
      <dgm:spPr/>
    </dgm:pt>
    <dgm:pt modelId="{0E8BF8FD-67CA-4391-A64C-7AC21D31607B}" type="pres">
      <dgm:prSet presAssocID="{F9872AE1-C4E0-4414-B6D7-C38EE639E1E4}" presName="composite" presStyleCnt="0"/>
      <dgm:spPr/>
    </dgm:pt>
    <dgm:pt modelId="{2DA315EB-53D1-452A-825E-F3B28AF42685}" type="pres">
      <dgm:prSet presAssocID="{F9872AE1-C4E0-4414-B6D7-C38EE639E1E4}" presName="parTx" presStyleLbl="alignNode1" presStyleIdx="1" presStyleCnt="4">
        <dgm:presLayoutVars>
          <dgm:chMax val="0"/>
          <dgm:chPref val="0"/>
          <dgm:bulletEnabled val="1"/>
        </dgm:presLayoutVars>
      </dgm:prSet>
      <dgm:spPr/>
    </dgm:pt>
    <dgm:pt modelId="{9D190B21-498F-42B1-A5D4-68AC833A946F}" type="pres">
      <dgm:prSet presAssocID="{F9872AE1-C4E0-4414-B6D7-C38EE639E1E4}" presName="desTx" presStyleLbl="alignAccFollowNode1" presStyleIdx="1" presStyleCnt="4">
        <dgm:presLayoutVars>
          <dgm:bulletEnabled val="1"/>
        </dgm:presLayoutVars>
      </dgm:prSet>
      <dgm:spPr/>
    </dgm:pt>
    <dgm:pt modelId="{46A576D2-FB3C-4506-93F3-B5EB0596A688}" type="pres">
      <dgm:prSet presAssocID="{D9556DB5-ACDD-4FC7-932B-7DDA9EC482F3}" presName="space" presStyleCnt="0"/>
      <dgm:spPr/>
    </dgm:pt>
    <dgm:pt modelId="{530F6320-6896-4083-872B-608115236324}" type="pres">
      <dgm:prSet presAssocID="{B0A50069-E660-4E24-987B-5FAB8D8B85E0}" presName="composite" presStyleCnt="0"/>
      <dgm:spPr/>
    </dgm:pt>
    <dgm:pt modelId="{7D1DDCAF-5301-4B2D-9415-B39E43B0DD2B}" type="pres">
      <dgm:prSet presAssocID="{B0A50069-E660-4E24-987B-5FAB8D8B85E0}" presName="parTx" presStyleLbl="alignNode1" presStyleIdx="2" presStyleCnt="4">
        <dgm:presLayoutVars>
          <dgm:chMax val="0"/>
          <dgm:chPref val="0"/>
          <dgm:bulletEnabled val="1"/>
        </dgm:presLayoutVars>
      </dgm:prSet>
      <dgm:spPr/>
    </dgm:pt>
    <dgm:pt modelId="{A4F21F2C-4E5D-40CE-8053-DFB5A4D7E555}" type="pres">
      <dgm:prSet presAssocID="{B0A50069-E660-4E24-987B-5FAB8D8B85E0}" presName="desTx" presStyleLbl="alignAccFollowNode1" presStyleIdx="2" presStyleCnt="4" custScaleX="109097">
        <dgm:presLayoutVars>
          <dgm:bulletEnabled val="1"/>
        </dgm:presLayoutVars>
      </dgm:prSet>
      <dgm:spPr/>
    </dgm:pt>
    <dgm:pt modelId="{6FD4A270-A0CB-45F7-95C6-37D6FDA2BF35}" type="pres">
      <dgm:prSet presAssocID="{F1816F34-D0AA-46D1-B364-F25B7A587F44}" presName="space" presStyleCnt="0"/>
      <dgm:spPr/>
    </dgm:pt>
    <dgm:pt modelId="{01A6BDE1-4630-4298-9C25-763265212170}" type="pres">
      <dgm:prSet presAssocID="{9AA63A5B-248F-43D0-8643-7EFB2EA6F34C}" presName="composite" presStyleCnt="0"/>
      <dgm:spPr/>
    </dgm:pt>
    <dgm:pt modelId="{8E81EBAE-BD54-4A1C-8A7E-8C379FCD00B0}" type="pres">
      <dgm:prSet presAssocID="{9AA63A5B-248F-43D0-8643-7EFB2EA6F34C}" presName="parTx" presStyleLbl="alignNode1" presStyleIdx="3" presStyleCnt="4">
        <dgm:presLayoutVars>
          <dgm:chMax val="0"/>
          <dgm:chPref val="0"/>
          <dgm:bulletEnabled val="1"/>
        </dgm:presLayoutVars>
      </dgm:prSet>
      <dgm:spPr/>
    </dgm:pt>
    <dgm:pt modelId="{0FEFC380-EFF0-442B-8739-8341B92954D8}" type="pres">
      <dgm:prSet presAssocID="{9AA63A5B-248F-43D0-8643-7EFB2EA6F34C}" presName="desTx" presStyleLbl="alignAccFollowNode1" presStyleIdx="3" presStyleCnt="4">
        <dgm:presLayoutVars>
          <dgm:bulletEnabled val="1"/>
        </dgm:presLayoutVars>
      </dgm:prSet>
      <dgm:spPr/>
    </dgm:pt>
  </dgm:ptLst>
  <dgm:cxnLst>
    <dgm:cxn modelId="{B00F2E17-BE4A-40B4-8A4E-85515DE39209}" type="presOf" srcId="{3FF9BBB3-60DF-4D4B-80E4-C0106285E150}" destId="{F6FBB441-99DD-4966-B88C-3D87EEB3BC2A}" srcOrd="0" destOrd="0" presId="urn:microsoft.com/office/officeart/2005/8/layout/hList1"/>
    <dgm:cxn modelId="{23E2F322-0997-4FB7-820E-24DA2FE72EE8}" srcId="{3FF9BBB3-60DF-4D4B-80E4-C0106285E150}" destId="{B0A50069-E660-4E24-987B-5FAB8D8B85E0}" srcOrd="2" destOrd="0" parTransId="{4FFB814F-D24D-484F-97DF-4109ABB66E0A}" sibTransId="{F1816F34-D0AA-46D1-B364-F25B7A587F44}"/>
    <dgm:cxn modelId="{3F72A023-5F7F-4746-BE75-9744B1BC2DE9}" type="presOf" srcId="{4F02BEF9-7402-472B-B27F-1A4A9F50D5E4}" destId="{8EC43204-7F3B-4ACC-81BF-7329FB305838}" srcOrd="0" destOrd="0" presId="urn:microsoft.com/office/officeart/2005/8/layout/hList1"/>
    <dgm:cxn modelId="{B38D4224-89BB-49AF-868F-769C058359FF}" srcId="{F9872AE1-C4E0-4414-B6D7-C38EE639E1E4}" destId="{0AAE7C04-FD22-4939-8A71-A9DBC99C6349}" srcOrd="0" destOrd="0" parTransId="{BE4EB873-5336-4246-A040-C60450D8F903}" sibTransId="{5E0B3F3C-2B93-4DD2-BD57-A8E0B5B5A51E}"/>
    <dgm:cxn modelId="{4B976652-06EC-492E-881A-D70F23DE568A}" type="presOf" srcId="{F9872AE1-C4E0-4414-B6D7-C38EE639E1E4}" destId="{2DA315EB-53D1-452A-825E-F3B28AF42685}" srcOrd="0" destOrd="0" presId="urn:microsoft.com/office/officeart/2005/8/layout/hList1"/>
    <dgm:cxn modelId="{A14A4F79-66C2-47A2-9221-6A5C2D490ED8}" srcId="{3FF9BBB3-60DF-4D4B-80E4-C0106285E150}" destId="{4F02BEF9-7402-472B-B27F-1A4A9F50D5E4}" srcOrd="0" destOrd="0" parTransId="{B3EDAD05-1A89-40C7-8BBD-9763307ED4F6}" sibTransId="{756A2C11-5929-4C94-9B19-98CD12006E7F}"/>
    <dgm:cxn modelId="{8F81978D-6FD5-459A-B74C-B2A0C465BB9B}" type="presOf" srcId="{B0A50069-E660-4E24-987B-5FAB8D8B85E0}" destId="{7D1DDCAF-5301-4B2D-9415-B39E43B0DD2B}" srcOrd="0" destOrd="0" presId="urn:microsoft.com/office/officeart/2005/8/layout/hList1"/>
    <dgm:cxn modelId="{D361129E-344F-4225-986C-868D7D3984F3}" type="presOf" srcId="{1CB954C8-5ED9-4D39-BAC1-92522AC41F81}" destId="{0FEFC380-EFF0-442B-8739-8341B92954D8}" srcOrd="0" destOrd="0" presId="urn:microsoft.com/office/officeart/2005/8/layout/hList1"/>
    <dgm:cxn modelId="{F514469F-3F94-4323-8E01-28024E443978}" type="presOf" srcId="{0AAE7C04-FD22-4939-8A71-A9DBC99C6349}" destId="{9D190B21-498F-42B1-A5D4-68AC833A946F}" srcOrd="0" destOrd="0" presId="urn:microsoft.com/office/officeart/2005/8/layout/hList1"/>
    <dgm:cxn modelId="{5D2FD49F-4AB7-4D69-8F8C-00DC23349A2B}" type="presOf" srcId="{64CD181C-BC54-4D7E-BF74-EFD6E263F6B5}" destId="{A4F21F2C-4E5D-40CE-8053-DFB5A4D7E555}" srcOrd="0" destOrd="0" presId="urn:microsoft.com/office/officeart/2005/8/layout/hList1"/>
    <dgm:cxn modelId="{DD20B9B7-AACB-4B97-A4AB-102F7962141E}" srcId="{4F02BEF9-7402-472B-B27F-1A4A9F50D5E4}" destId="{4E714B24-44E0-4C53-9F04-402E0A52B99E}" srcOrd="0" destOrd="0" parTransId="{A6FBC129-18BE-413E-8CA9-03AE73201405}" sibTransId="{F6F018C0-808B-4312-8157-993E8698B727}"/>
    <dgm:cxn modelId="{CB2718CA-6109-45AD-84A2-DB51916BAF74}" srcId="{3FF9BBB3-60DF-4D4B-80E4-C0106285E150}" destId="{F9872AE1-C4E0-4414-B6D7-C38EE639E1E4}" srcOrd="1" destOrd="0" parTransId="{7792C2F9-0C34-4A5C-9FE5-865C380CF132}" sibTransId="{D9556DB5-ACDD-4FC7-932B-7DDA9EC482F3}"/>
    <dgm:cxn modelId="{D52868CE-7DEA-484A-AF06-1329B8B8D64E}" srcId="{9AA63A5B-248F-43D0-8643-7EFB2EA6F34C}" destId="{1CB954C8-5ED9-4D39-BAC1-92522AC41F81}" srcOrd="0" destOrd="0" parTransId="{9921B739-4E4E-4D3B-9E0B-282CF84E4B27}" sibTransId="{A78B0DA4-1F77-449C-B1F1-DDE49A809690}"/>
    <dgm:cxn modelId="{D18EDFCF-0D18-4855-BD3C-177E47A2DC3B}" type="presOf" srcId="{4E714B24-44E0-4C53-9F04-402E0A52B99E}" destId="{20D6CD6E-E9AA-4EC5-966F-C0F271FDAF58}" srcOrd="0" destOrd="0" presId="urn:microsoft.com/office/officeart/2005/8/layout/hList1"/>
    <dgm:cxn modelId="{CAA14AD8-8FC5-4CB6-9EAA-89082C16D381}" srcId="{3FF9BBB3-60DF-4D4B-80E4-C0106285E150}" destId="{9AA63A5B-248F-43D0-8643-7EFB2EA6F34C}" srcOrd="3" destOrd="0" parTransId="{99EC4F17-94CF-4179-8C7F-52049A5119D1}" sibTransId="{D92F3ADB-64C4-4E3C-8A32-C44293513DD5}"/>
    <dgm:cxn modelId="{794A12E3-7A0F-4801-B9B3-7E7296DB6BA5}" srcId="{B0A50069-E660-4E24-987B-5FAB8D8B85E0}" destId="{64CD181C-BC54-4D7E-BF74-EFD6E263F6B5}" srcOrd="0" destOrd="0" parTransId="{DD381045-3821-4CD9-BB93-2B71DDAE230D}" sibTransId="{9D390825-B45E-4EAE-9E6E-8B57B8FFCB41}"/>
    <dgm:cxn modelId="{4D8CE1EA-3352-48AF-9274-0CC095AE389C}" type="presOf" srcId="{9AA63A5B-248F-43D0-8643-7EFB2EA6F34C}" destId="{8E81EBAE-BD54-4A1C-8A7E-8C379FCD00B0}" srcOrd="0" destOrd="0" presId="urn:microsoft.com/office/officeart/2005/8/layout/hList1"/>
    <dgm:cxn modelId="{F6475A03-E8B0-42D7-BF4C-A2AAE388ACBD}" type="presParOf" srcId="{F6FBB441-99DD-4966-B88C-3D87EEB3BC2A}" destId="{8767C2C4-F955-4EB8-8560-83E8AB944973}" srcOrd="0" destOrd="0" presId="urn:microsoft.com/office/officeart/2005/8/layout/hList1"/>
    <dgm:cxn modelId="{466C919A-932F-4B0A-9AC2-F7462081E5C6}" type="presParOf" srcId="{8767C2C4-F955-4EB8-8560-83E8AB944973}" destId="{8EC43204-7F3B-4ACC-81BF-7329FB305838}" srcOrd="0" destOrd="0" presId="urn:microsoft.com/office/officeart/2005/8/layout/hList1"/>
    <dgm:cxn modelId="{8BD9E306-65A5-4D91-AB8E-655B9899E49C}" type="presParOf" srcId="{8767C2C4-F955-4EB8-8560-83E8AB944973}" destId="{20D6CD6E-E9AA-4EC5-966F-C0F271FDAF58}" srcOrd="1" destOrd="0" presId="urn:microsoft.com/office/officeart/2005/8/layout/hList1"/>
    <dgm:cxn modelId="{1769FE28-F944-44A0-A100-8923838B7342}" type="presParOf" srcId="{F6FBB441-99DD-4966-B88C-3D87EEB3BC2A}" destId="{CCA66A15-1D9F-4DA0-B79F-0262ED6AB1E0}" srcOrd="1" destOrd="0" presId="urn:microsoft.com/office/officeart/2005/8/layout/hList1"/>
    <dgm:cxn modelId="{2DBA47D4-9C55-4AC3-BCF2-0CA0E2F275EB}" type="presParOf" srcId="{F6FBB441-99DD-4966-B88C-3D87EEB3BC2A}" destId="{0E8BF8FD-67CA-4391-A64C-7AC21D31607B}" srcOrd="2" destOrd="0" presId="urn:microsoft.com/office/officeart/2005/8/layout/hList1"/>
    <dgm:cxn modelId="{911B34F5-6AA2-47CB-A1BF-227F6FA7BBFA}" type="presParOf" srcId="{0E8BF8FD-67CA-4391-A64C-7AC21D31607B}" destId="{2DA315EB-53D1-452A-825E-F3B28AF42685}" srcOrd="0" destOrd="0" presId="urn:microsoft.com/office/officeart/2005/8/layout/hList1"/>
    <dgm:cxn modelId="{9BC8D7B5-38FD-497F-AACA-6142CBB83F40}" type="presParOf" srcId="{0E8BF8FD-67CA-4391-A64C-7AC21D31607B}" destId="{9D190B21-498F-42B1-A5D4-68AC833A946F}" srcOrd="1" destOrd="0" presId="urn:microsoft.com/office/officeart/2005/8/layout/hList1"/>
    <dgm:cxn modelId="{427F93D3-DE01-4F61-8A20-D306AE14376B}" type="presParOf" srcId="{F6FBB441-99DD-4966-B88C-3D87EEB3BC2A}" destId="{46A576D2-FB3C-4506-93F3-B5EB0596A688}" srcOrd="3" destOrd="0" presId="urn:microsoft.com/office/officeart/2005/8/layout/hList1"/>
    <dgm:cxn modelId="{0783B2A8-859C-497D-9200-CB52D514D7D6}" type="presParOf" srcId="{F6FBB441-99DD-4966-B88C-3D87EEB3BC2A}" destId="{530F6320-6896-4083-872B-608115236324}" srcOrd="4" destOrd="0" presId="urn:microsoft.com/office/officeart/2005/8/layout/hList1"/>
    <dgm:cxn modelId="{48E4138E-3EB7-4BC0-8EF3-7F2E27A0F26D}" type="presParOf" srcId="{530F6320-6896-4083-872B-608115236324}" destId="{7D1DDCAF-5301-4B2D-9415-B39E43B0DD2B}" srcOrd="0" destOrd="0" presId="urn:microsoft.com/office/officeart/2005/8/layout/hList1"/>
    <dgm:cxn modelId="{042FF1E2-0A12-48A4-BF96-9B034CE10C0C}" type="presParOf" srcId="{530F6320-6896-4083-872B-608115236324}" destId="{A4F21F2C-4E5D-40CE-8053-DFB5A4D7E555}" srcOrd="1" destOrd="0" presId="urn:microsoft.com/office/officeart/2005/8/layout/hList1"/>
    <dgm:cxn modelId="{C617413E-CA3E-4832-98FE-E97BA1A43EF5}" type="presParOf" srcId="{F6FBB441-99DD-4966-B88C-3D87EEB3BC2A}" destId="{6FD4A270-A0CB-45F7-95C6-37D6FDA2BF35}" srcOrd="5" destOrd="0" presId="urn:microsoft.com/office/officeart/2005/8/layout/hList1"/>
    <dgm:cxn modelId="{7DB2368E-C232-4302-805C-CB45220F85F1}" type="presParOf" srcId="{F6FBB441-99DD-4966-B88C-3D87EEB3BC2A}" destId="{01A6BDE1-4630-4298-9C25-763265212170}" srcOrd="6" destOrd="0" presId="urn:microsoft.com/office/officeart/2005/8/layout/hList1"/>
    <dgm:cxn modelId="{417B351B-569D-44B8-9167-C9F76D66852E}" type="presParOf" srcId="{01A6BDE1-4630-4298-9C25-763265212170}" destId="{8E81EBAE-BD54-4A1C-8A7E-8C379FCD00B0}" srcOrd="0" destOrd="0" presId="urn:microsoft.com/office/officeart/2005/8/layout/hList1"/>
    <dgm:cxn modelId="{E2CFB7FE-17A7-4781-8C48-140F112F3D60}" type="presParOf" srcId="{01A6BDE1-4630-4298-9C25-763265212170}" destId="{0FEFC380-EFF0-442B-8739-8341B92954D8}" srcOrd="1" destOrd="0" presId="urn:microsoft.com/office/officeart/2005/8/layout/h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112FDDF-A735-401D-9368-BB3221D8FE8D}" type="doc">
      <dgm:prSet loTypeId="urn:microsoft.com/office/officeart/2005/8/layout/default" loCatId="list" qsTypeId="urn:microsoft.com/office/officeart/2005/8/quickstyle/simple1" qsCatId="simple" csTypeId="urn:microsoft.com/office/officeart/2005/8/colors/accent2_1" csCatId="accent2" phldr="1"/>
      <dgm:spPr/>
      <dgm:t>
        <a:bodyPr/>
        <a:lstStyle/>
        <a:p>
          <a:endParaRPr lang="en-US"/>
        </a:p>
      </dgm:t>
    </dgm:pt>
    <dgm:pt modelId="{4E5E683A-63B3-422E-A027-AEA781FBC250}">
      <dgm:prSet phldrT="[Text]"/>
      <dgm:spPr/>
      <dgm:t>
        <a:bodyPr/>
        <a:lstStyle/>
        <a:p>
          <a:pPr algn="ctr"/>
          <a:r>
            <a:rPr lang="en-US" b="1" i="0" u="none" dirty="0"/>
            <a:t>Personalized Customer Experience Platform</a:t>
          </a:r>
          <a:endParaRPr lang="en-US" dirty="0"/>
        </a:p>
      </dgm:t>
    </dgm:pt>
    <dgm:pt modelId="{18607C88-AD51-454F-A54F-534723D958EA}" type="parTrans" cxnId="{8CBC3463-04CA-430C-9734-DA93E5F8979B}">
      <dgm:prSet/>
      <dgm:spPr/>
      <dgm:t>
        <a:bodyPr/>
        <a:lstStyle/>
        <a:p>
          <a:endParaRPr lang="en-US"/>
        </a:p>
      </dgm:t>
    </dgm:pt>
    <dgm:pt modelId="{1EF90910-2886-4714-8B05-FA108C08BB67}" type="sibTrans" cxnId="{8CBC3463-04CA-430C-9734-DA93E5F8979B}">
      <dgm:prSet/>
      <dgm:spPr/>
      <dgm:t>
        <a:bodyPr/>
        <a:lstStyle/>
        <a:p>
          <a:endParaRPr lang="en-US"/>
        </a:p>
      </dgm:t>
    </dgm:pt>
    <dgm:pt modelId="{62960A42-83AE-4D0A-B6AA-2551627C994A}">
      <dgm:prSet phldrT="[Text]"/>
      <dgm:spPr/>
      <dgm:t>
        <a:bodyPr/>
        <a:lstStyle/>
        <a:p>
          <a:pPr algn="ctr"/>
          <a:r>
            <a:rPr lang="en-US" b="1" dirty="0"/>
            <a:t>AI-driven Predictive Maintenance</a:t>
          </a:r>
        </a:p>
      </dgm:t>
    </dgm:pt>
    <dgm:pt modelId="{B9B0A7BD-1744-4AEF-9C91-F718CC4CF4C0}" type="parTrans" cxnId="{7D2ED0FE-7CE9-47E3-9363-6B7BCA0A062F}">
      <dgm:prSet/>
      <dgm:spPr/>
      <dgm:t>
        <a:bodyPr/>
        <a:lstStyle/>
        <a:p>
          <a:endParaRPr lang="en-US"/>
        </a:p>
      </dgm:t>
    </dgm:pt>
    <dgm:pt modelId="{AC756DBD-91E5-4E49-9A0A-D3FEA7EC94E6}" type="sibTrans" cxnId="{7D2ED0FE-7CE9-47E3-9363-6B7BCA0A062F}">
      <dgm:prSet/>
      <dgm:spPr/>
      <dgm:t>
        <a:bodyPr/>
        <a:lstStyle/>
        <a:p>
          <a:endParaRPr lang="en-US"/>
        </a:p>
      </dgm:t>
    </dgm:pt>
    <dgm:pt modelId="{FFE686A8-307F-45E8-A120-A04B2B73A6CF}">
      <dgm:prSet phldrT="[Text]"/>
      <dgm:spPr/>
      <dgm:t>
        <a:bodyPr/>
        <a:lstStyle/>
        <a:p>
          <a:r>
            <a:rPr lang="en-US" b="1" dirty="0"/>
            <a:t>AI-Powered Telemedicine &amp; Remote Patient Monitoring</a:t>
          </a:r>
        </a:p>
      </dgm:t>
    </dgm:pt>
    <dgm:pt modelId="{9639F1DE-87F2-45AC-8AA5-0C64326F88EB}" type="parTrans" cxnId="{75F2F919-5474-4569-8A58-6077A7651712}">
      <dgm:prSet/>
      <dgm:spPr/>
      <dgm:t>
        <a:bodyPr/>
        <a:lstStyle/>
        <a:p>
          <a:endParaRPr lang="en-US"/>
        </a:p>
      </dgm:t>
    </dgm:pt>
    <dgm:pt modelId="{E1BEBA2A-4B3F-4B88-B5AC-CAF5E377BC41}" type="sibTrans" cxnId="{75F2F919-5474-4569-8A58-6077A7651712}">
      <dgm:prSet/>
      <dgm:spPr/>
      <dgm:t>
        <a:bodyPr/>
        <a:lstStyle/>
        <a:p>
          <a:endParaRPr lang="en-US"/>
        </a:p>
      </dgm:t>
    </dgm:pt>
    <dgm:pt modelId="{778259F6-5436-4CC2-9C6C-BAD7B3317824}">
      <dgm:prSet phldrT="[Text]"/>
      <dgm:spPr/>
      <dgm:t>
        <a:bodyPr/>
        <a:lstStyle/>
        <a:p>
          <a:r>
            <a:rPr lang="en-US" b="1" dirty="0"/>
            <a:t>AI-Powered Operational Efficiency</a:t>
          </a:r>
        </a:p>
      </dgm:t>
    </dgm:pt>
    <dgm:pt modelId="{114CA1D7-B5E8-4A59-8893-FBFCBB084C87}" type="parTrans" cxnId="{3352C726-EA3B-4793-AE28-6F9E6C8364D8}">
      <dgm:prSet/>
      <dgm:spPr/>
      <dgm:t>
        <a:bodyPr/>
        <a:lstStyle/>
        <a:p>
          <a:endParaRPr lang="en-US"/>
        </a:p>
      </dgm:t>
    </dgm:pt>
    <dgm:pt modelId="{68AA6526-483B-488A-9039-4173310E9E31}" type="sibTrans" cxnId="{3352C726-EA3B-4793-AE28-6F9E6C8364D8}">
      <dgm:prSet/>
      <dgm:spPr/>
      <dgm:t>
        <a:bodyPr/>
        <a:lstStyle/>
        <a:p>
          <a:endParaRPr lang="en-US"/>
        </a:p>
      </dgm:t>
    </dgm:pt>
    <dgm:pt modelId="{2C362C68-8F71-403D-AB0F-CB03DC279DE0}">
      <dgm:prSet phldrT="[Text]"/>
      <dgm:spPr/>
      <dgm:t>
        <a:bodyPr/>
        <a:lstStyle/>
        <a:p>
          <a:r>
            <a:rPr lang="en-US" b="1" dirty="0"/>
            <a:t>AI-Enhanced Supply Chain Optimization</a:t>
          </a:r>
        </a:p>
      </dgm:t>
    </dgm:pt>
    <dgm:pt modelId="{887B981D-2CEA-4829-890D-E63097DDA3E7}" type="parTrans" cxnId="{EC20699F-797C-4271-9B7D-61B611D86B66}">
      <dgm:prSet/>
      <dgm:spPr/>
      <dgm:t>
        <a:bodyPr/>
        <a:lstStyle/>
        <a:p>
          <a:endParaRPr lang="en-US"/>
        </a:p>
      </dgm:t>
    </dgm:pt>
    <dgm:pt modelId="{BC4FCB28-0C51-40BF-84FD-9B7ACAFF4911}" type="sibTrans" cxnId="{EC20699F-797C-4271-9B7D-61B611D86B66}">
      <dgm:prSet/>
      <dgm:spPr/>
      <dgm:t>
        <a:bodyPr/>
        <a:lstStyle/>
        <a:p>
          <a:endParaRPr lang="en-US"/>
        </a:p>
      </dgm:t>
    </dgm:pt>
    <dgm:pt modelId="{D62E2412-5AF5-4760-A6DA-09F0017E6D87}">
      <dgm:prSet phldrT="[Text]"/>
      <dgm:spPr/>
      <dgm:t>
        <a:bodyPr/>
        <a:lstStyle/>
        <a:p>
          <a:r>
            <a:rPr lang="en-US" b="1" dirty="0"/>
            <a:t>Basic AI-Enabled Reporting &amp; </a:t>
          </a:r>
          <a:r>
            <a:rPr lang="en-US" b="1" dirty="0" err="1"/>
            <a:t>Dashboarding</a:t>
          </a:r>
          <a:endParaRPr lang="en-US" b="1" dirty="0"/>
        </a:p>
      </dgm:t>
    </dgm:pt>
    <dgm:pt modelId="{70BEE9ED-1409-4B01-B71A-CB4C4142B6A8}" type="parTrans" cxnId="{DDFD2A1E-7D0F-4CFF-96F1-53963A9EAD12}">
      <dgm:prSet/>
      <dgm:spPr/>
      <dgm:t>
        <a:bodyPr/>
        <a:lstStyle/>
        <a:p>
          <a:endParaRPr lang="en-US"/>
        </a:p>
      </dgm:t>
    </dgm:pt>
    <dgm:pt modelId="{0D6B121D-1F82-46CF-A2D4-1E069BBD62AF}" type="sibTrans" cxnId="{DDFD2A1E-7D0F-4CFF-96F1-53963A9EAD12}">
      <dgm:prSet/>
      <dgm:spPr/>
      <dgm:t>
        <a:bodyPr/>
        <a:lstStyle/>
        <a:p>
          <a:endParaRPr lang="en-US"/>
        </a:p>
      </dgm:t>
    </dgm:pt>
    <dgm:pt modelId="{17405169-9DD6-40A8-98F5-F1EC656AD487}">
      <dgm:prSet phldrT="[Text]"/>
      <dgm:spPr/>
      <dgm:t>
        <a:bodyPr/>
        <a:lstStyle/>
        <a:p>
          <a:r>
            <a:rPr lang="en-US" b="1"/>
            <a:t>Basic Chatbot for Customer Service</a:t>
          </a:r>
          <a:endParaRPr lang="en-US" b="1" dirty="0"/>
        </a:p>
      </dgm:t>
    </dgm:pt>
    <dgm:pt modelId="{633FDF20-DB3B-49C2-AE65-89A55B7FD5FC}" type="parTrans" cxnId="{000DF3D9-D6BE-4B6F-863C-946CFFFE7373}">
      <dgm:prSet/>
      <dgm:spPr/>
      <dgm:t>
        <a:bodyPr/>
        <a:lstStyle/>
        <a:p>
          <a:endParaRPr lang="en-US"/>
        </a:p>
      </dgm:t>
    </dgm:pt>
    <dgm:pt modelId="{6B2FDBD9-C7E0-4C19-848E-84EE256C1D9A}" type="sibTrans" cxnId="{000DF3D9-D6BE-4B6F-863C-946CFFFE7373}">
      <dgm:prSet/>
      <dgm:spPr/>
      <dgm:t>
        <a:bodyPr/>
        <a:lstStyle/>
        <a:p>
          <a:endParaRPr lang="en-US"/>
        </a:p>
      </dgm:t>
    </dgm:pt>
    <dgm:pt modelId="{E27F870C-20BB-445A-A8E4-9334407EB2E7}">
      <dgm:prSet phldrT="[Text]"/>
      <dgm:spPr/>
      <dgm:t>
        <a:bodyPr/>
        <a:lstStyle/>
        <a:p>
          <a:r>
            <a:rPr lang="en-US" b="1"/>
            <a:t>AI-Driven Internal Process Optimization</a:t>
          </a:r>
          <a:endParaRPr lang="en-US" b="1" dirty="0"/>
        </a:p>
      </dgm:t>
    </dgm:pt>
    <dgm:pt modelId="{8870FA89-A7CE-40B5-AEAD-E3C4C2444D99}" type="parTrans" cxnId="{CD255527-6B6C-4CD8-9409-E5E4FB1F4F54}">
      <dgm:prSet/>
      <dgm:spPr/>
      <dgm:t>
        <a:bodyPr/>
        <a:lstStyle/>
        <a:p>
          <a:endParaRPr lang="en-US"/>
        </a:p>
      </dgm:t>
    </dgm:pt>
    <dgm:pt modelId="{45DA66C9-E8FE-4C86-8CF8-F25BD6143CDC}" type="sibTrans" cxnId="{CD255527-6B6C-4CD8-9409-E5E4FB1F4F54}">
      <dgm:prSet/>
      <dgm:spPr/>
      <dgm:t>
        <a:bodyPr/>
        <a:lstStyle/>
        <a:p>
          <a:endParaRPr lang="en-US"/>
        </a:p>
      </dgm:t>
    </dgm:pt>
    <dgm:pt modelId="{CC2D2F52-00AE-4903-8BCD-FC4CF1FF906E}">
      <dgm:prSet phldrT="[Text]"/>
      <dgm:spPr/>
      <dgm:t>
        <a:bodyPr/>
        <a:lstStyle/>
        <a:p>
          <a:r>
            <a:rPr lang="en-US" b="1"/>
            <a:t>AI-Powered Compliance &amp; Risk Monitoring</a:t>
          </a:r>
          <a:endParaRPr lang="en-US" b="1" dirty="0"/>
        </a:p>
      </dgm:t>
    </dgm:pt>
    <dgm:pt modelId="{BEF0AF5C-A6ED-497C-A570-DC63B8FB263A}" type="parTrans" cxnId="{62771F01-0D6C-431E-AF86-25EAEE0780C5}">
      <dgm:prSet/>
      <dgm:spPr/>
      <dgm:t>
        <a:bodyPr/>
        <a:lstStyle/>
        <a:p>
          <a:endParaRPr lang="en-US"/>
        </a:p>
      </dgm:t>
    </dgm:pt>
    <dgm:pt modelId="{E0D86575-52CA-4318-8CC1-87B8D7B94876}" type="sibTrans" cxnId="{62771F01-0D6C-431E-AF86-25EAEE0780C5}">
      <dgm:prSet/>
      <dgm:spPr/>
      <dgm:t>
        <a:bodyPr/>
        <a:lstStyle/>
        <a:p>
          <a:endParaRPr lang="en-US"/>
        </a:p>
      </dgm:t>
    </dgm:pt>
    <dgm:pt modelId="{8C7664AD-9FAF-4E5B-9ADB-3D45921141C7}" type="pres">
      <dgm:prSet presAssocID="{4112FDDF-A735-401D-9368-BB3221D8FE8D}" presName="diagram" presStyleCnt="0">
        <dgm:presLayoutVars>
          <dgm:dir/>
          <dgm:resizeHandles val="exact"/>
        </dgm:presLayoutVars>
      </dgm:prSet>
      <dgm:spPr/>
    </dgm:pt>
    <dgm:pt modelId="{13E1BFA6-E562-44EA-B76B-E679937A3AB1}" type="pres">
      <dgm:prSet presAssocID="{4E5E683A-63B3-422E-A027-AEA781FBC250}" presName="node" presStyleLbl="node1" presStyleIdx="0" presStyleCnt="9">
        <dgm:presLayoutVars>
          <dgm:bulletEnabled val="1"/>
        </dgm:presLayoutVars>
      </dgm:prSet>
      <dgm:spPr/>
    </dgm:pt>
    <dgm:pt modelId="{64CCBD83-5FFC-4944-8526-06FE952F869F}" type="pres">
      <dgm:prSet presAssocID="{1EF90910-2886-4714-8B05-FA108C08BB67}" presName="sibTrans" presStyleCnt="0"/>
      <dgm:spPr/>
    </dgm:pt>
    <dgm:pt modelId="{9E39AD74-9D85-48DC-BE6B-D1032603CDC9}" type="pres">
      <dgm:prSet presAssocID="{62960A42-83AE-4D0A-B6AA-2551627C994A}" presName="node" presStyleLbl="node1" presStyleIdx="1" presStyleCnt="9">
        <dgm:presLayoutVars>
          <dgm:bulletEnabled val="1"/>
        </dgm:presLayoutVars>
      </dgm:prSet>
      <dgm:spPr/>
    </dgm:pt>
    <dgm:pt modelId="{328E23E1-F730-405A-B7D4-8F7F16C6705F}" type="pres">
      <dgm:prSet presAssocID="{AC756DBD-91E5-4E49-9A0A-D3FEA7EC94E6}" presName="sibTrans" presStyleCnt="0"/>
      <dgm:spPr/>
    </dgm:pt>
    <dgm:pt modelId="{A865B9A5-E734-42AF-A32D-A046C4B64077}" type="pres">
      <dgm:prSet presAssocID="{FFE686A8-307F-45E8-A120-A04B2B73A6CF}" presName="node" presStyleLbl="node1" presStyleIdx="2" presStyleCnt="9">
        <dgm:presLayoutVars>
          <dgm:bulletEnabled val="1"/>
        </dgm:presLayoutVars>
      </dgm:prSet>
      <dgm:spPr/>
    </dgm:pt>
    <dgm:pt modelId="{2C940BCC-F547-4E4A-BD1F-EDDF2C885E7E}" type="pres">
      <dgm:prSet presAssocID="{E1BEBA2A-4B3F-4B88-B5AC-CAF5E377BC41}" presName="sibTrans" presStyleCnt="0"/>
      <dgm:spPr/>
    </dgm:pt>
    <dgm:pt modelId="{E43259E7-CE40-49EF-B848-84B75ED4A6A8}" type="pres">
      <dgm:prSet presAssocID="{778259F6-5436-4CC2-9C6C-BAD7B3317824}" presName="node" presStyleLbl="node1" presStyleIdx="3" presStyleCnt="9">
        <dgm:presLayoutVars>
          <dgm:bulletEnabled val="1"/>
        </dgm:presLayoutVars>
      </dgm:prSet>
      <dgm:spPr/>
    </dgm:pt>
    <dgm:pt modelId="{0A54269E-1D85-4E45-86B3-6AB220E849DF}" type="pres">
      <dgm:prSet presAssocID="{68AA6526-483B-488A-9039-4173310E9E31}" presName="sibTrans" presStyleCnt="0"/>
      <dgm:spPr/>
    </dgm:pt>
    <dgm:pt modelId="{49C14F43-F20A-49E9-B215-5B5A6287E411}" type="pres">
      <dgm:prSet presAssocID="{2C362C68-8F71-403D-AB0F-CB03DC279DE0}" presName="node" presStyleLbl="node1" presStyleIdx="4" presStyleCnt="9">
        <dgm:presLayoutVars>
          <dgm:bulletEnabled val="1"/>
        </dgm:presLayoutVars>
      </dgm:prSet>
      <dgm:spPr/>
    </dgm:pt>
    <dgm:pt modelId="{984158B0-6A31-4B41-98C5-705AFD22F1E2}" type="pres">
      <dgm:prSet presAssocID="{BC4FCB28-0C51-40BF-84FD-9B7ACAFF4911}" presName="sibTrans" presStyleCnt="0"/>
      <dgm:spPr/>
    </dgm:pt>
    <dgm:pt modelId="{ACA1455B-DBD7-48AD-8E4B-5EA456F37BFA}" type="pres">
      <dgm:prSet presAssocID="{17405169-9DD6-40A8-98F5-F1EC656AD487}" presName="node" presStyleLbl="node1" presStyleIdx="5" presStyleCnt="9">
        <dgm:presLayoutVars>
          <dgm:bulletEnabled val="1"/>
        </dgm:presLayoutVars>
      </dgm:prSet>
      <dgm:spPr/>
    </dgm:pt>
    <dgm:pt modelId="{80871162-F03D-41A6-98D3-177405E8460E}" type="pres">
      <dgm:prSet presAssocID="{6B2FDBD9-C7E0-4C19-848E-84EE256C1D9A}" presName="sibTrans" presStyleCnt="0"/>
      <dgm:spPr/>
    </dgm:pt>
    <dgm:pt modelId="{D7261ED5-6096-47E7-930E-516CA2B358C1}" type="pres">
      <dgm:prSet presAssocID="{E27F870C-20BB-445A-A8E4-9334407EB2E7}" presName="node" presStyleLbl="node1" presStyleIdx="6" presStyleCnt="9">
        <dgm:presLayoutVars>
          <dgm:bulletEnabled val="1"/>
        </dgm:presLayoutVars>
      </dgm:prSet>
      <dgm:spPr/>
    </dgm:pt>
    <dgm:pt modelId="{7763571A-7473-41AE-B099-8D4D42A3FD69}" type="pres">
      <dgm:prSet presAssocID="{45DA66C9-E8FE-4C86-8CF8-F25BD6143CDC}" presName="sibTrans" presStyleCnt="0"/>
      <dgm:spPr/>
    </dgm:pt>
    <dgm:pt modelId="{13C376C4-1415-419D-94B4-E64E18609F08}" type="pres">
      <dgm:prSet presAssocID="{CC2D2F52-00AE-4903-8BCD-FC4CF1FF906E}" presName="node" presStyleLbl="node1" presStyleIdx="7" presStyleCnt="9">
        <dgm:presLayoutVars>
          <dgm:bulletEnabled val="1"/>
        </dgm:presLayoutVars>
      </dgm:prSet>
      <dgm:spPr/>
    </dgm:pt>
    <dgm:pt modelId="{3F398BF6-E1AA-4E36-B92F-FAD5012E2026}" type="pres">
      <dgm:prSet presAssocID="{E0D86575-52CA-4318-8CC1-87B8D7B94876}" presName="sibTrans" presStyleCnt="0"/>
      <dgm:spPr/>
    </dgm:pt>
    <dgm:pt modelId="{D6D5865D-A711-4244-8488-3C28865FFCC0}" type="pres">
      <dgm:prSet presAssocID="{D62E2412-5AF5-4760-A6DA-09F0017E6D87}" presName="node" presStyleLbl="node1" presStyleIdx="8" presStyleCnt="9">
        <dgm:presLayoutVars>
          <dgm:bulletEnabled val="1"/>
        </dgm:presLayoutVars>
      </dgm:prSet>
      <dgm:spPr/>
    </dgm:pt>
  </dgm:ptLst>
  <dgm:cxnLst>
    <dgm:cxn modelId="{62771F01-0D6C-431E-AF86-25EAEE0780C5}" srcId="{4112FDDF-A735-401D-9368-BB3221D8FE8D}" destId="{CC2D2F52-00AE-4903-8BCD-FC4CF1FF906E}" srcOrd="7" destOrd="0" parTransId="{BEF0AF5C-A6ED-497C-A570-DC63B8FB263A}" sibTransId="{E0D86575-52CA-4318-8CC1-87B8D7B94876}"/>
    <dgm:cxn modelId="{8B36D604-F896-4185-BF0A-A1D7A55B98F6}" type="presOf" srcId="{778259F6-5436-4CC2-9C6C-BAD7B3317824}" destId="{E43259E7-CE40-49EF-B848-84B75ED4A6A8}" srcOrd="0" destOrd="0" presId="urn:microsoft.com/office/officeart/2005/8/layout/default"/>
    <dgm:cxn modelId="{74A3A914-25FA-48BC-B9EC-BCBD0F5DE071}" type="presOf" srcId="{62960A42-83AE-4D0A-B6AA-2551627C994A}" destId="{9E39AD74-9D85-48DC-BE6B-D1032603CDC9}" srcOrd="0" destOrd="0" presId="urn:microsoft.com/office/officeart/2005/8/layout/default"/>
    <dgm:cxn modelId="{C09D0615-E844-4000-87F8-991BD12A24D7}" type="presOf" srcId="{D62E2412-5AF5-4760-A6DA-09F0017E6D87}" destId="{D6D5865D-A711-4244-8488-3C28865FFCC0}" srcOrd="0" destOrd="0" presId="urn:microsoft.com/office/officeart/2005/8/layout/default"/>
    <dgm:cxn modelId="{75F2F919-5474-4569-8A58-6077A7651712}" srcId="{4112FDDF-A735-401D-9368-BB3221D8FE8D}" destId="{FFE686A8-307F-45E8-A120-A04B2B73A6CF}" srcOrd="2" destOrd="0" parTransId="{9639F1DE-87F2-45AC-8AA5-0C64326F88EB}" sibTransId="{E1BEBA2A-4B3F-4B88-B5AC-CAF5E377BC41}"/>
    <dgm:cxn modelId="{DDFD2A1E-7D0F-4CFF-96F1-53963A9EAD12}" srcId="{4112FDDF-A735-401D-9368-BB3221D8FE8D}" destId="{D62E2412-5AF5-4760-A6DA-09F0017E6D87}" srcOrd="8" destOrd="0" parTransId="{70BEE9ED-1409-4B01-B71A-CB4C4142B6A8}" sibTransId="{0D6B121D-1F82-46CF-A2D4-1E069BBD62AF}"/>
    <dgm:cxn modelId="{3352C726-EA3B-4793-AE28-6F9E6C8364D8}" srcId="{4112FDDF-A735-401D-9368-BB3221D8FE8D}" destId="{778259F6-5436-4CC2-9C6C-BAD7B3317824}" srcOrd="3" destOrd="0" parTransId="{114CA1D7-B5E8-4A59-8893-FBFCBB084C87}" sibTransId="{68AA6526-483B-488A-9039-4173310E9E31}"/>
    <dgm:cxn modelId="{CD255527-6B6C-4CD8-9409-E5E4FB1F4F54}" srcId="{4112FDDF-A735-401D-9368-BB3221D8FE8D}" destId="{E27F870C-20BB-445A-A8E4-9334407EB2E7}" srcOrd="6" destOrd="0" parTransId="{8870FA89-A7CE-40B5-AEAD-E3C4C2444D99}" sibTransId="{45DA66C9-E8FE-4C86-8CF8-F25BD6143CDC}"/>
    <dgm:cxn modelId="{41B95C2D-B571-4C1D-9CF9-BDACE1B03C10}" type="presOf" srcId="{4112FDDF-A735-401D-9368-BB3221D8FE8D}" destId="{8C7664AD-9FAF-4E5B-9ADB-3D45921141C7}" srcOrd="0" destOrd="0" presId="urn:microsoft.com/office/officeart/2005/8/layout/default"/>
    <dgm:cxn modelId="{8CBC3463-04CA-430C-9734-DA93E5F8979B}" srcId="{4112FDDF-A735-401D-9368-BB3221D8FE8D}" destId="{4E5E683A-63B3-422E-A027-AEA781FBC250}" srcOrd="0" destOrd="0" parTransId="{18607C88-AD51-454F-A54F-534723D958EA}" sibTransId="{1EF90910-2886-4714-8B05-FA108C08BB67}"/>
    <dgm:cxn modelId="{ACBBAD82-8E4B-4755-8873-08B990EF0D49}" type="presOf" srcId="{2C362C68-8F71-403D-AB0F-CB03DC279DE0}" destId="{49C14F43-F20A-49E9-B215-5B5A6287E411}" srcOrd="0" destOrd="0" presId="urn:microsoft.com/office/officeart/2005/8/layout/default"/>
    <dgm:cxn modelId="{EC20699F-797C-4271-9B7D-61B611D86B66}" srcId="{4112FDDF-A735-401D-9368-BB3221D8FE8D}" destId="{2C362C68-8F71-403D-AB0F-CB03DC279DE0}" srcOrd="4" destOrd="0" parTransId="{887B981D-2CEA-4829-890D-E63097DDA3E7}" sibTransId="{BC4FCB28-0C51-40BF-84FD-9B7ACAFF4911}"/>
    <dgm:cxn modelId="{6A9553A3-3967-4B98-938E-0EE6426BF106}" type="presOf" srcId="{E27F870C-20BB-445A-A8E4-9334407EB2E7}" destId="{D7261ED5-6096-47E7-930E-516CA2B358C1}" srcOrd="0" destOrd="0" presId="urn:microsoft.com/office/officeart/2005/8/layout/default"/>
    <dgm:cxn modelId="{74F3FEBE-FA3B-4001-B618-677AE5C7D666}" type="presOf" srcId="{17405169-9DD6-40A8-98F5-F1EC656AD487}" destId="{ACA1455B-DBD7-48AD-8E4B-5EA456F37BFA}" srcOrd="0" destOrd="0" presId="urn:microsoft.com/office/officeart/2005/8/layout/default"/>
    <dgm:cxn modelId="{528B76BF-0BA2-4858-B59E-5D3165CD6B07}" type="presOf" srcId="{FFE686A8-307F-45E8-A120-A04B2B73A6CF}" destId="{A865B9A5-E734-42AF-A32D-A046C4B64077}" srcOrd="0" destOrd="0" presId="urn:microsoft.com/office/officeart/2005/8/layout/default"/>
    <dgm:cxn modelId="{23C8D8BF-E1E5-4E54-8159-1571679E0467}" type="presOf" srcId="{CC2D2F52-00AE-4903-8BCD-FC4CF1FF906E}" destId="{13C376C4-1415-419D-94B4-E64E18609F08}" srcOrd="0" destOrd="0" presId="urn:microsoft.com/office/officeart/2005/8/layout/default"/>
    <dgm:cxn modelId="{A195D9D9-6B7F-4E26-80DA-4CFFC56EE43F}" type="presOf" srcId="{4E5E683A-63B3-422E-A027-AEA781FBC250}" destId="{13E1BFA6-E562-44EA-B76B-E679937A3AB1}" srcOrd="0" destOrd="0" presId="urn:microsoft.com/office/officeart/2005/8/layout/default"/>
    <dgm:cxn modelId="{000DF3D9-D6BE-4B6F-863C-946CFFFE7373}" srcId="{4112FDDF-A735-401D-9368-BB3221D8FE8D}" destId="{17405169-9DD6-40A8-98F5-F1EC656AD487}" srcOrd="5" destOrd="0" parTransId="{633FDF20-DB3B-49C2-AE65-89A55B7FD5FC}" sibTransId="{6B2FDBD9-C7E0-4C19-848E-84EE256C1D9A}"/>
    <dgm:cxn modelId="{7D2ED0FE-7CE9-47E3-9363-6B7BCA0A062F}" srcId="{4112FDDF-A735-401D-9368-BB3221D8FE8D}" destId="{62960A42-83AE-4D0A-B6AA-2551627C994A}" srcOrd="1" destOrd="0" parTransId="{B9B0A7BD-1744-4AEF-9C91-F718CC4CF4C0}" sibTransId="{AC756DBD-91E5-4E49-9A0A-D3FEA7EC94E6}"/>
    <dgm:cxn modelId="{7FAA1F8A-0B54-478D-A895-9EDEC2C3B883}" type="presParOf" srcId="{8C7664AD-9FAF-4E5B-9ADB-3D45921141C7}" destId="{13E1BFA6-E562-44EA-B76B-E679937A3AB1}" srcOrd="0" destOrd="0" presId="urn:microsoft.com/office/officeart/2005/8/layout/default"/>
    <dgm:cxn modelId="{799EF3DD-DE46-4D7B-BDEF-96F230F6E9C0}" type="presParOf" srcId="{8C7664AD-9FAF-4E5B-9ADB-3D45921141C7}" destId="{64CCBD83-5FFC-4944-8526-06FE952F869F}" srcOrd="1" destOrd="0" presId="urn:microsoft.com/office/officeart/2005/8/layout/default"/>
    <dgm:cxn modelId="{00AED4B1-F014-4A7B-8C1D-D4311AAA105A}" type="presParOf" srcId="{8C7664AD-9FAF-4E5B-9ADB-3D45921141C7}" destId="{9E39AD74-9D85-48DC-BE6B-D1032603CDC9}" srcOrd="2" destOrd="0" presId="urn:microsoft.com/office/officeart/2005/8/layout/default"/>
    <dgm:cxn modelId="{8C1F019F-1CDE-4F9F-842B-4E0DBD4CCE54}" type="presParOf" srcId="{8C7664AD-9FAF-4E5B-9ADB-3D45921141C7}" destId="{328E23E1-F730-405A-B7D4-8F7F16C6705F}" srcOrd="3" destOrd="0" presId="urn:microsoft.com/office/officeart/2005/8/layout/default"/>
    <dgm:cxn modelId="{D9F2EAA9-3EBD-4599-85D4-45E420DFBCB5}" type="presParOf" srcId="{8C7664AD-9FAF-4E5B-9ADB-3D45921141C7}" destId="{A865B9A5-E734-42AF-A32D-A046C4B64077}" srcOrd="4" destOrd="0" presId="urn:microsoft.com/office/officeart/2005/8/layout/default"/>
    <dgm:cxn modelId="{B04199FD-76CD-420F-AE20-41672001691B}" type="presParOf" srcId="{8C7664AD-9FAF-4E5B-9ADB-3D45921141C7}" destId="{2C940BCC-F547-4E4A-BD1F-EDDF2C885E7E}" srcOrd="5" destOrd="0" presId="urn:microsoft.com/office/officeart/2005/8/layout/default"/>
    <dgm:cxn modelId="{65817641-A409-4083-ACA7-0A245E37034B}" type="presParOf" srcId="{8C7664AD-9FAF-4E5B-9ADB-3D45921141C7}" destId="{E43259E7-CE40-49EF-B848-84B75ED4A6A8}" srcOrd="6" destOrd="0" presId="urn:microsoft.com/office/officeart/2005/8/layout/default"/>
    <dgm:cxn modelId="{D1F52A65-39AB-46EB-ABA7-A6C480297598}" type="presParOf" srcId="{8C7664AD-9FAF-4E5B-9ADB-3D45921141C7}" destId="{0A54269E-1D85-4E45-86B3-6AB220E849DF}" srcOrd="7" destOrd="0" presId="urn:microsoft.com/office/officeart/2005/8/layout/default"/>
    <dgm:cxn modelId="{A1AACFF1-64EF-451D-85B6-DDDC84E1D564}" type="presParOf" srcId="{8C7664AD-9FAF-4E5B-9ADB-3D45921141C7}" destId="{49C14F43-F20A-49E9-B215-5B5A6287E411}" srcOrd="8" destOrd="0" presId="urn:microsoft.com/office/officeart/2005/8/layout/default"/>
    <dgm:cxn modelId="{41DB096A-DBB7-491B-A9FF-B426D0865C63}" type="presParOf" srcId="{8C7664AD-9FAF-4E5B-9ADB-3D45921141C7}" destId="{984158B0-6A31-4B41-98C5-705AFD22F1E2}" srcOrd="9" destOrd="0" presId="urn:microsoft.com/office/officeart/2005/8/layout/default"/>
    <dgm:cxn modelId="{12DE94F8-A6C6-4A72-9E4A-A0810B1D6F26}" type="presParOf" srcId="{8C7664AD-9FAF-4E5B-9ADB-3D45921141C7}" destId="{ACA1455B-DBD7-48AD-8E4B-5EA456F37BFA}" srcOrd="10" destOrd="0" presId="urn:microsoft.com/office/officeart/2005/8/layout/default"/>
    <dgm:cxn modelId="{76CDA808-631D-489C-8117-3549344DC550}" type="presParOf" srcId="{8C7664AD-9FAF-4E5B-9ADB-3D45921141C7}" destId="{80871162-F03D-41A6-98D3-177405E8460E}" srcOrd="11" destOrd="0" presId="urn:microsoft.com/office/officeart/2005/8/layout/default"/>
    <dgm:cxn modelId="{0B3740D2-1E1F-4562-8795-809D5A5903B4}" type="presParOf" srcId="{8C7664AD-9FAF-4E5B-9ADB-3D45921141C7}" destId="{D7261ED5-6096-47E7-930E-516CA2B358C1}" srcOrd="12" destOrd="0" presId="urn:microsoft.com/office/officeart/2005/8/layout/default"/>
    <dgm:cxn modelId="{6C771BA8-991A-45AF-96E5-FB5A4A39F89B}" type="presParOf" srcId="{8C7664AD-9FAF-4E5B-9ADB-3D45921141C7}" destId="{7763571A-7473-41AE-B099-8D4D42A3FD69}" srcOrd="13" destOrd="0" presId="urn:microsoft.com/office/officeart/2005/8/layout/default"/>
    <dgm:cxn modelId="{C127ADA1-2383-406E-9EF8-C322A3D87912}" type="presParOf" srcId="{8C7664AD-9FAF-4E5B-9ADB-3D45921141C7}" destId="{13C376C4-1415-419D-94B4-E64E18609F08}" srcOrd="14" destOrd="0" presId="urn:microsoft.com/office/officeart/2005/8/layout/default"/>
    <dgm:cxn modelId="{43B30ED8-6CC7-4FC9-AEE1-DF31A4C2D37E}" type="presParOf" srcId="{8C7664AD-9FAF-4E5B-9ADB-3D45921141C7}" destId="{3F398BF6-E1AA-4E36-B92F-FAD5012E2026}" srcOrd="15" destOrd="0" presId="urn:microsoft.com/office/officeart/2005/8/layout/default"/>
    <dgm:cxn modelId="{F3BB2C1C-CEB5-46F4-AADE-C56EC8D37D1B}" type="presParOf" srcId="{8C7664AD-9FAF-4E5B-9ADB-3D45921141C7}" destId="{D6D5865D-A711-4244-8488-3C28865FFCC0}" srcOrd="16"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78042660-848F-464B-B40A-7AEE26B1ACA4}" type="doc">
      <dgm:prSet loTypeId="urn:diagrams.loki3.com/BracketList" loCatId="list" qsTypeId="urn:microsoft.com/office/officeart/2005/8/quickstyle/simple5" qsCatId="simple" csTypeId="urn:microsoft.com/office/officeart/2005/8/colors/accent1_1" csCatId="accent1" phldr="1"/>
      <dgm:spPr/>
      <dgm:t>
        <a:bodyPr/>
        <a:lstStyle/>
        <a:p>
          <a:endParaRPr lang="en-US"/>
        </a:p>
      </dgm:t>
    </dgm:pt>
    <dgm:pt modelId="{16105947-3BD2-4E3B-93B1-8B062C9C0D82}">
      <dgm:prSet phldrT="[Text]"/>
      <dgm:spPr/>
      <dgm:t>
        <a:bodyPr/>
        <a:lstStyle/>
        <a:p>
          <a:r>
            <a:rPr lang="en-US" b="1"/>
            <a:t>Financial Services</a:t>
          </a:r>
          <a:endParaRPr lang="en-US" dirty="0"/>
        </a:p>
      </dgm:t>
    </dgm:pt>
    <dgm:pt modelId="{0D17541E-E013-4C6A-BC8A-A8E01D290F43}" type="parTrans" cxnId="{C622BC3B-DD2D-4C70-B110-EF8FD36E5AD1}">
      <dgm:prSet/>
      <dgm:spPr/>
      <dgm:t>
        <a:bodyPr/>
        <a:lstStyle/>
        <a:p>
          <a:endParaRPr lang="en-US"/>
        </a:p>
      </dgm:t>
    </dgm:pt>
    <dgm:pt modelId="{9ED1D6D1-9289-473A-AF9E-6A0C6181E4F9}" type="sibTrans" cxnId="{C622BC3B-DD2D-4C70-B110-EF8FD36E5AD1}">
      <dgm:prSet/>
      <dgm:spPr/>
      <dgm:t>
        <a:bodyPr/>
        <a:lstStyle/>
        <a:p>
          <a:endParaRPr lang="en-US"/>
        </a:p>
      </dgm:t>
    </dgm:pt>
    <dgm:pt modelId="{47B18FF3-F41A-4267-A8C5-C0125CD2F06E}">
      <dgm:prSet/>
      <dgm:spPr/>
      <dgm:t>
        <a:bodyPr/>
        <a:lstStyle/>
        <a:p>
          <a:r>
            <a:rPr lang="en-US" b="1"/>
            <a:t>Predictive Risk Management</a:t>
          </a:r>
          <a:r>
            <a:rPr lang="en-US"/>
            <a:t>, </a:t>
          </a:r>
          <a:r>
            <a:rPr lang="en-US" b="1"/>
            <a:t>Fraud Detection</a:t>
          </a:r>
          <a:endParaRPr lang="en-US"/>
        </a:p>
      </dgm:t>
    </dgm:pt>
    <dgm:pt modelId="{96412AB6-922D-487F-94E5-BF81269308DB}" type="parTrans" cxnId="{68FC7FF5-788D-4586-B3DA-7BC411FCF55B}">
      <dgm:prSet/>
      <dgm:spPr/>
      <dgm:t>
        <a:bodyPr/>
        <a:lstStyle/>
        <a:p>
          <a:endParaRPr lang="en-US"/>
        </a:p>
      </dgm:t>
    </dgm:pt>
    <dgm:pt modelId="{C7883228-E2A0-4CBD-BC7F-DE5270531022}" type="sibTrans" cxnId="{68FC7FF5-788D-4586-B3DA-7BC411FCF55B}">
      <dgm:prSet/>
      <dgm:spPr/>
      <dgm:t>
        <a:bodyPr/>
        <a:lstStyle/>
        <a:p>
          <a:endParaRPr lang="en-US"/>
        </a:p>
      </dgm:t>
    </dgm:pt>
    <dgm:pt modelId="{9D80CC8D-AF01-4DC3-9AA4-2467B3B78581}">
      <dgm:prSet/>
      <dgm:spPr/>
      <dgm:t>
        <a:bodyPr/>
        <a:lstStyle/>
        <a:p>
          <a:r>
            <a:rPr lang="en-US" b="1"/>
            <a:t>New KPI</a:t>
          </a:r>
          <a:r>
            <a:rPr lang="en-US"/>
            <a:t>: </a:t>
          </a:r>
          <a:r>
            <a:rPr lang="en-US" i="1"/>
            <a:t>Real-time Risk Scoring</a:t>
          </a:r>
          <a:endParaRPr lang="en-US"/>
        </a:p>
      </dgm:t>
    </dgm:pt>
    <dgm:pt modelId="{14A47803-BE4C-4D79-8848-57931356A1B4}" type="parTrans" cxnId="{C1FE95F2-5D99-4E42-A880-247E33EE6AF9}">
      <dgm:prSet/>
      <dgm:spPr/>
      <dgm:t>
        <a:bodyPr/>
        <a:lstStyle/>
        <a:p>
          <a:endParaRPr lang="en-US"/>
        </a:p>
      </dgm:t>
    </dgm:pt>
    <dgm:pt modelId="{42E4BE12-D031-494D-9ACD-0FC13C5AC876}" type="sibTrans" cxnId="{C1FE95F2-5D99-4E42-A880-247E33EE6AF9}">
      <dgm:prSet/>
      <dgm:spPr/>
      <dgm:t>
        <a:bodyPr/>
        <a:lstStyle/>
        <a:p>
          <a:endParaRPr lang="en-US"/>
        </a:p>
      </dgm:t>
    </dgm:pt>
    <dgm:pt modelId="{4AD23FE1-82D1-45F7-AC9D-AD4BB6687D4E}">
      <dgm:prSet/>
      <dgm:spPr/>
      <dgm:t>
        <a:bodyPr/>
        <a:lstStyle/>
        <a:p>
          <a:r>
            <a:rPr lang="en-US" b="1" i="1" dirty="0"/>
            <a:t>Process Innovation </a:t>
          </a:r>
          <a:r>
            <a:rPr lang="en-US" b="1" dirty="0"/>
            <a:t>: </a:t>
          </a:r>
          <a:r>
            <a:rPr lang="en-US" dirty="0"/>
            <a:t>Automating loan approvals for faster turnaround.</a:t>
          </a:r>
        </a:p>
      </dgm:t>
    </dgm:pt>
    <dgm:pt modelId="{E9F50672-3191-419E-A60A-D0905DCD4F58}" type="parTrans" cxnId="{A0F8E38B-A72A-445D-BDE5-57DCA2573D2B}">
      <dgm:prSet/>
      <dgm:spPr/>
      <dgm:t>
        <a:bodyPr/>
        <a:lstStyle/>
        <a:p>
          <a:endParaRPr lang="en-US"/>
        </a:p>
      </dgm:t>
    </dgm:pt>
    <dgm:pt modelId="{56C3B343-F4B9-4639-BFE3-BD92E5C67D7B}" type="sibTrans" cxnId="{A0F8E38B-A72A-445D-BDE5-57DCA2573D2B}">
      <dgm:prSet/>
      <dgm:spPr/>
      <dgm:t>
        <a:bodyPr/>
        <a:lstStyle/>
        <a:p>
          <a:endParaRPr lang="en-US"/>
        </a:p>
      </dgm:t>
    </dgm:pt>
    <dgm:pt modelId="{F5CE30FF-D71D-4E47-8C45-704004F0CE4B}">
      <dgm:prSet/>
      <dgm:spPr/>
      <dgm:t>
        <a:bodyPr/>
        <a:lstStyle/>
        <a:p>
          <a:r>
            <a:rPr lang="en-US" b="1"/>
            <a:t>Manufacturing</a:t>
          </a:r>
          <a:endParaRPr lang="en-US"/>
        </a:p>
      </dgm:t>
    </dgm:pt>
    <dgm:pt modelId="{C6D1DCA6-E45C-40F6-AEA9-B36387BDBB42}" type="parTrans" cxnId="{553F649B-8ED6-4D91-B656-0864FE72802D}">
      <dgm:prSet/>
      <dgm:spPr/>
      <dgm:t>
        <a:bodyPr/>
        <a:lstStyle/>
        <a:p>
          <a:endParaRPr lang="en-US"/>
        </a:p>
      </dgm:t>
    </dgm:pt>
    <dgm:pt modelId="{168F89A0-9E92-4C5D-968B-313F7DDBA19C}" type="sibTrans" cxnId="{553F649B-8ED6-4D91-B656-0864FE72802D}">
      <dgm:prSet/>
      <dgm:spPr/>
      <dgm:t>
        <a:bodyPr/>
        <a:lstStyle/>
        <a:p>
          <a:endParaRPr lang="en-US"/>
        </a:p>
      </dgm:t>
    </dgm:pt>
    <dgm:pt modelId="{79061FB7-5DEC-4375-937D-D2176C8D33B6}">
      <dgm:prSet/>
      <dgm:spPr/>
      <dgm:t>
        <a:bodyPr/>
        <a:lstStyle/>
        <a:p>
          <a:r>
            <a:rPr lang="en-US" b="1"/>
            <a:t>Predictive Maintenance</a:t>
          </a:r>
          <a:r>
            <a:rPr lang="en-US"/>
            <a:t>, </a:t>
          </a:r>
          <a:r>
            <a:rPr lang="en-US" b="1"/>
            <a:t>Supply Chain Optimization</a:t>
          </a:r>
          <a:endParaRPr lang="en-US"/>
        </a:p>
      </dgm:t>
    </dgm:pt>
    <dgm:pt modelId="{D7D40E48-67B3-4EBC-B17B-AA4C0EB76E1B}" type="parTrans" cxnId="{B4A953EB-2E83-4C67-8E76-34D7C56CA74B}">
      <dgm:prSet/>
      <dgm:spPr/>
      <dgm:t>
        <a:bodyPr/>
        <a:lstStyle/>
        <a:p>
          <a:endParaRPr lang="en-US"/>
        </a:p>
      </dgm:t>
    </dgm:pt>
    <dgm:pt modelId="{A3EFA09E-C275-4CFC-AE8F-DE7EFF5E0CC6}" type="sibTrans" cxnId="{B4A953EB-2E83-4C67-8E76-34D7C56CA74B}">
      <dgm:prSet/>
      <dgm:spPr/>
      <dgm:t>
        <a:bodyPr/>
        <a:lstStyle/>
        <a:p>
          <a:endParaRPr lang="en-US"/>
        </a:p>
      </dgm:t>
    </dgm:pt>
    <dgm:pt modelId="{49E04A48-3199-4D5C-B2D9-CEE55034B8CB}">
      <dgm:prSet/>
      <dgm:spPr/>
      <dgm:t>
        <a:bodyPr/>
        <a:lstStyle/>
        <a:p>
          <a:r>
            <a:rPr lang="en-US" b="1"/>
            <a:t>New KPI</a:t>
          </a:r>
          <a:r>
            <a:rPr lang="en-US"/>
            <a:t>: </a:t>
          </a:r>
          <a:r>
            <a:rPr lang="en-US" i="1"/>
            <a:t>Downtime Reduction</a:t>
          </a:r>
          <a:endParaRPr lang="en-US"/>
        </a:p>
      </dgm:t>
    </dgm:pt>
    <dgm:pt modelId="{D73DDC3F-15D5-4D66-A6E4-CCF9321FCB7B}" type="parTrans" cxnId="{C6D002EC-8059-4024-AE11-6876D6B4684F}">
      <dgm:prSet/>
      <dgm:spPr/>
      <dgm:t>
        <a:bodyPr/>
        <a:lstStyle/>
        <a:p>
          <a:endParaRPr lang="en-US"/>
        </a:p>
      </dgm:t>
    </dgm:pt>
    <dgm:pt modelId="{B8ACF487-2C49-43CE-A1AB-961471769184}" type="sibTrans" cxnId="{C6D002EC-8059-4024-AE11-6876D6B4684F}">
      <dgm:prSet/>
      <dgm:spPr/>
      <dgm:t>
        <a:bodyPr/>
        <a:lstStyle/>
        <a:p>
          <a:endParaRPr lang="en-US"/>
        </a:p>
      </dgm:t>
    </dgm:pt>
    <dgm:pt modelId="{C29DEADA-868F-4A1D-9A48-237D6AABC1D9}">
      <dgm:prSet/>
      <dgm:spPr/>
      <dgm:t>
        <a:bodyPr/>
        <a:lstStyle/>
        <a:p>
          <a:r>
            <a:rPr lang="en-US" b="1" i="1" dirty="0"/>
            <a:t>Configuration Innovation</a:t>
          </a:r>
          <a:r>
            <a:rPr lang="en-US" b="1" dirty="0"/>
            <a:t>: </a:t>
          </a:r>
          <a:r>
            <a:rPr lang="en-US" dirty="0"/>
            <a:t>Using AI to redesign supply networks.</a:t>
          </a:r>
        </a:p>
      </dgm:t>
    </dgm:pt>
    <dgm:pt modelId="{C87102CF-6662-466A-B5F1-0E40D21D7A7A}" type="parTrans" cxnId="{BC885B4A-1D5C-428E-83C6-CE1C21756FEB}">
      <dgm:prSet/>
      <dgm:spPr/>
      <dgm:t>
        <a:bodyPr/>
        <a:lstStyle/>
        <a:p>
          <a:endParaRPr lang="en-US"/>
        </a:p>
      </dgm:t>
    </dgm:pt>
    <dgm:pt modelId="{B83553D4-603F-4345-BC67-D2AFC1D7E532}" type="sibTrans" cxnId="{BC885B4A-1D5C-428E-83C6-CE1C21756FEB}">
      <dgm:prSet/>
      <dgm:spPr/>
      <dgm:t>
        <a:bodyPr/>
        <a:lstStyle/>
        <a:p>
          <a:endParaRPr lang="en-US"/>
        </a:p>
      </dgm:t>
    </dgm:pt>
    <dgm:pt modelId="{75B6170D-4B44-48FE-8890-9EEBBBBDB167}">
      <dgm:prSet/>
      <dgm:spPr/>
      <dgm:t>
        <a:bodyPr/>
        <a:lstStyle/>
        <a:p>
          <a:r>
            <a:rPr lang="en-US" b="1"/>
            <a:t>Healthcare</a:t>
          </a:r>
          <a:endParaRPr lang="en-US"/>
        </a:p>
      </dgm:t>
    </dgm:pt>
    <dgm:pt modelId="{E1824F48-DF15-4246-92BA-DF47CE434AE0}" type="parTrans" cxnId="{01F1F0EB-887A-4F3B-BF8F-1E144680A680}">
      <dgm:prSet/>
      <dgm:spPr/>
      <dgm:t>
        <a:bodyPr/>
        <a:lstStyle/>
        <a:p>
          <a:endParaRPr lang="en-US"/>
        </a:p>
      </dgm:t>
    </dgm:pt>
    <dgm:pt modelId="{970A1CD1-89C4-4E63-9C87-6D209714D9CD}" type="sibTrans" cxnId="{01F1F0EB-887A-4F3B-BF8F-1E144680A680}">
      <dgm:prSet/>
      <dgm:spPr/>
      <dgm:t>
        <a:bodyPr/>
        <a:lstStyle/>
        <a:p>
          <a:endParaRPr lang="en-US"/>
        </a:p>
      </dgm:t>
    </dgm:pt>
    <dgm:pt modelId="{10FB0EE0-B064-450B-8903-08F7933A381C}">
      <dgm:prSet/>
      <dgm:spPr/>
      <dgm:t>
        <a:bodyPr/>
        <a:lstStyle/>
        <a:p>
          <a:r>
            <a:rPr lang="en-US" b="1"/>
            <a:t>AI Diagnostic Support</a:t>
          </a:r>
          <a:r>
            <a:rPr lang="en-US"/>
            <a:t>, </a:t>
          </a:r>
          <a:r>
            <a:rPr lang="en-US" b="1"/>
            <a:t>Patient Care Personalization</a:t>
          </a:r>
          <a:endParaRPr lang="en-US"/>
        </a:p>
      </dgm:t>
    </dgm:pt>
    <dgm:pt modelId="{08D646DB-1F56-4CA5-AF9E-81FC0E057880}" type="parTrans" cxnId="{78EACA4C-A11C-4DB5-88F6-BB2284961104}">
      <dgm:prSet/>
      <dgm:spPr/>
      <dgm:t>
        <a:bodyPr/>
        <a:lstStyle/>
        <a:p>
          <a:endParaRPr lang="en-US"/>
        </a:p>
      </dgm:t>
    </dgm:pt>
    <dgm:pt modelId="{AB022D0F-5643-4F95-8937-F7753E731C89}" type="sibTrans" cxnId="{78EACA4C-A11C-4DB5-88F6-BB2284961104}">
      <dgm:prSet/>
      <dgm:spPr/>
      <dgm:t>
        <a:bodyPr/>
        <a:lstStyle/>
        <a:p>
          <a:endParaRPr lang="en-US"/>
        </a:p>
      </dgm:t>
    </dgm:pt>
    <dgm:pt modelId="{68E2C935-B270-4A77-BAEE-C0AB6292282F}">
      <dgm:prSet/>
      <dgm:spPr/>
      <dgm:t>
        <a:bodyPr/>
        <a:lstStyle/>
        <a:p>
          <a:r>
            <a:rPr lang="en-US" b="1"/>
            <a:t>New KPI</a:t>
          </a:r>
          <a:r>
            <a:rPr lang="en-US"/>
            <a:t>: </a:t>
          </a:r>
          <a:r>
            <a:rPr lang="en-US" i="1"/>
            <a:t>Early Disease Detection Rates</a:t>
          </a:r>
          <a:endParaRPr lang="en-US"/>
        </a:p>
      </dgm:t>
    </dgm:pt>
    <dgm:pt modelId="{FC25E4D8-0681-4C04-958E-9E0B20D9B698}" type="parTrans" cxnId="{566C75FD-94FD-474D-BF35-554CF6D645D2}">
      <dgm:prSet/>
      <dgm:spPr/>
      <dgm:t>
        <a:bodyPr/>
        <a:lstStyle/>
        <a:p>
          <a:endParaRPr lang="en-US"/>
        </a:p>
      </dgm:t>
    </dgm:pt>
    <dgm:pt modelId="{9AC2BBAC-08FA-406A-A15F-B18E5C57E2CD}" type="sibTrans" cxnId="{566C75FD-94FD-474D-BF35-554CF6D645D2}">
      <dgm:prSet/>
      <dgm:spPr/>
      <dgm:t>
        <a:bodyPr/>
        <a:lstStyle/>
        <a:p>
          <a:endParaRPr lang="en-US"/>
        </a:p>
      </dgm:t>
    </dgm:pt>
    <dgm:pt modelId="{F9479155-94F9-4BF7-95BE-1EADEA881386}">
      <dgm:prSet/>
      <dgm:spPr/>
      <dgm:t>
        <a:bodyPr/>
        <a:lstStyle/>
        <a:p>
          <a:r>
            <a:rPr lang="en-US" b="1" i="1" dirty="0"/>
            <a:t>Service Innovation</a:t>
          </a:r>
          <a:r>
            <a:rPr lang="en-US" b="1" dirty="0"/>
            <a:t>: </a:t>
          </a:r>
          <a:r>
            <a:rPr lang="en-US" dirty="0"/>
            <a:t>Telemedicine platforms powered by AI triage.</a:t>
          </a:r>
        </a:p>
      </dgm:t>
    </dgm:pt>
    <dgm:pt modelId="{1A67E029-532B-4623-A693-5DF80FCF788B}" type="parTrans" cxnId="{B56FE697-AE2E-4EC9-8FA2-AE0B10009AA2}">
      <dgm:prSet/>
      <dgm:spPr/>
      <dgm:t>
        <a:bodyPr/>
        <a:lstStyle/>
        <a:p>
          <a:endParaRPr lang="en-US"/>
        </a:p>
      </dgm:t>
    </dgm:pt>
    <dgm:pt modelId="{D5996FD6-1BDF-4052-B892-3BCC665B02D6}" type="sibTrans" cxnId="{B56FE697-AE2E-4EC9-8FA2-AE0B10009AA2}">
      <dgm:prSet/>
      <dgm:spPr/>
      <dgm:t>
        <a:bodyPr/>
        <a:lstStyle/>
        <a:p>
          <a:endParaRPr lang="en-US"/>
        </a:p>
      </dgm:t>
    </dgm:pt>
    <dgm:pt modelId="{5AAFC774-8F6C-4BC7-8D3F-594E68E59A3C}">
      <dgm:prSet/>
      <dgm:spPr/>
      <dgm:t>
        <a:bodyPr/>
        <a:lstStyle/>
        <a:p>
          <a:r>
            <a:rPr lang="en-US" b="1"/>
            <a:t>Retail</a:t>
          </a:r>
          <a:endParaRPr lang="en-US"/>
        </a:p>
      </dgm:t>
    </dgm:pt>
    <dgm:pt modelId="{D1CB0A91-D705-4F69-B016-EFF87B44CC30}" type="parTrans" cxnId="{A33843DE-4462-47BE-9DFB-94D91D1CAB7A}">
      <dgm:prSet/>
      <dgm:spPr/>
      <dgm:t>
        <a:bodyPr/>
        <a:lstStyle/>
        <a:p>
          <a:endParaRPr lang="en-US"/>
        </a:p>
      </dgm:t>
    </dgm:pt>
    <dgm:pt modelId="{97E3856B-EDD8-4198-8603-0F8DBE3C07B2}" type="sibTrans" cxnId="{A33843DE-4462-47BE-9DFB-94D91D1CAB7A}">
      <dgm:prSet/>
      <dgm:spPr/>
      <dgm:t>
        <a:bodyPr/>
        <a:lstStyle/>
        <a:p>
          <a:endParaRPr lang="en-US"/>
        </a:p>
      </dgm:t>
    </dgm:pt>
    <dgm:pt modelId="{FE4FE967-D383-44C7-8CEA-B664A7ED27AC}">
      <dgm:prSet/>
      <dgm:spPr/>
      <dgm:t>
        <a:bodyPr/>
        <a:lstStyle/>
        <a:p>
          <a:r>
            <a:rPr lang="en-US" b="1"/>
            <a:t>Personalized Recommendation Engines</a:t>
          </a:r>
          <a:r>
            <a:rPr lang="en-US"/>
            <a:t>, </a:t>
          </a:r>
          <a:r>
            <a:rPr lang="en-US" b="1"/>
            <a:t>Dynamic Pricing</a:t>
          </a:r>
          <a:endParaRPr lang="en-US"/>
        </a:p>
      </dgm:t>
    </dgm:pt>
    <dgm:pt modelId="{F1FDF6C4-E4BD-4E8F-A8D9-8394960E8CD5}" type="parTrans" cxnId="{632CC70B-E94A-4D93-BBFB-27A3990E05CD}">
      <dgm:prSet/>
      <dgm:spPr/>
      <dgm:t>
        <a:bodyPr/>
        <a:lstStyle/>
        <a:p>
          <a:endParaRPr lang="en-US"/>
        </a:p>
      </dgm:t>
    </dgm:pt>
    <dgm:pt modelId="{E304A47C-DBB1-40CF-94A1-283EF85C8B0A}" type="sibTrans" cxnId="{632CC70B-E94A-4D93-BBFB-27A3990E05CD}">
      <dgm:prSet/>
      <dgm:spPr/>
      <dgm:t>
        <a:bodyPr/>
        <a:lstStyle/>
        <a:p>
          <a:endParaRPr lang="en-US"/>
        </a:p>
      </dgm:t>
    </dgm:pt>
    <dgm:pt modelId="{A2DDB87B-103C-467B-91AB-CCD6E75E1122}">
      <dgm:prSet/>
      <dgm:spPr/>
      <dgm:t>
        <a:bodyPr/>
        <a:lstStyle/>
        <a:p>
          <a:r>
            <a:rPr lang="en-US" b="1" dirty="0"/>
            <a:t>New KPI</a:t>
          </a:r>
          <a:r>
            <a:rPr lang="en-US" dirty="0"/>
            <a:t>: </a:t>
          </a:r>
          <a:r>
            <a:rPr lang="en-US" i="1" dirty="0"/>
            <a:t>Basket Value Prediction</a:t>
          </a:r>
          <a:endParaRPr lang="en-US" dirty="0"/>
        </a:p>
      </dgm:t>
    </dgm:pt>
    <dgm:pt modelId="{9E24A455-9BAC-46EE-916C-F540921B0AFC}" type="parTrans" cxnId="{72DE0C5C-3543-498A-9B12-70517E0B2EAB}">
      <dgm:prSet/>
      <dgm:spPr/>
      <dgm:t>
        <a:bodyPr/>
        <a:lstStyle/>
        <a:p>
          <a:endParaRPr lang="en-US"/>
        </a:p>
      </dgm:t>
    </dgm:pt>
    <dgm:pt modelId="{159FEA2A-02A2-4795-B53F-F43C159744D7}" type="sibTrans" cxnId="{72DE0C5C-3543-498A-9B12-70517E0B2EAB}">
      <dgm:prSet/>
      <dgm:spPr/>
      <dgm:t>
        <a:bodyPr/>
        <a:lstStyle/>
        <a:p>
          <a:endParaRPr lang="en-US"/>
        </a:p>
      </dgm:t>
    </dgm:pt>
    <dgm:pt modelId="{CAE57BD8-C38E-4784-A7F3-43F3820FAF49}">
      <dgm:prSet/>
      <dgm:spPr/>
      <dgm:t>
        <a:bodyPr/>
        <a:lstStyle/>
        <a:p>
          <a:r>
            <a:rPr lang="en-US" b="1" i="1" dirty="0"/>
            <a:t>Experience Innovation</a:t>
          </a:r>
          <a:r>
            <a:rPr lang="en-US" b="1" dirty="0"/>
            <a:t>: </a:t>
          </a:r>
          <a:r>
            <a:rPr lang="en-US" dirty="0"/>
            <a:t>Immersive AI-driven shopping experiences (AR/VR).</a:t>
          </a:r>
        </a:p>
      </dgm:t>
    </dgm:pt>
    <dgm:pt modelId="{C32C789D-E278-41EC-9E0C-374B58815687}" type="parTrans" cxnId="{82AD5308-B7A6-404F-9F49-39E10A3734A4}">
      <dgm:prSet/>
      <dgm:spPr/>
      <dgm:t>
        <a:bodyPr/>
        <a:lstStyle/>
        <a:p>
          <a:endParaRPr lang="en-US"/>
        </a:p>
      </dgm:t>
    </dgm:pt>
    <dgm:pt modelId="{FC236ECE-A32E-4854-B26A-8381C9440E86}" type="sibTrans" cxnId="{82AD5308-B7A6-404F-9F49-39E10A3734A4}">
      <dgm:prSet/>
      <dgm:spPr/>
      <dgm:t>
        <a:bodyPr/>
        <a:lstStyle/>
        <a:p>
          <a:endParaRPr lang="en-US"/>
        </a:p>
      </dgm:t>
    </dgm:pt>
    <dgm:pt modelId="{3086B4A9-09D5-4E1B-9275-8995CE0E6997}" type="pres">
      <dgm:prSet presAssocID="{78042660-848F-464B-B40A-7AEE26B1ACA4}" presName="Name0" presStyleCnt="0">
        <dgm:presLayoutVars>
          <dgm:dir/>
          <dgm:animLvl val="lvl"/>
          <dgm:resizeHandles val="exact"/>
        </dgm:presLayoutVars>
      </dgm:prSet>
      <dgm:spPr/>
    </dgm:pt>
    <dgm:pt modelId="{87AAFFA9-55EB-442E-AFF6-A5F3FDAA4922}" type="pres">
      <dgm:prSet presAssocID="{16105947-3BD2-4E3B-93B1-8B062C9C0D82}" presName="linNode" presStyleCnt="0"/>
      <dgm:spPr/>
    </dgm:pt>
    <dgm:pt modelId="{C9F57445-9C4D-4AE7-855D-1E3E80C46C27}" type="pres">
      <dgm:prSet presAssocID="{16105947-3BD2-4E3B-93B1-8B062C9C0D82}" presName="parTx" presStyleLbl="revTx" presStyleIdx="0" presStyleCnt="4">
        <dgm:presLayoutVars>
          <dgm:chMax val="1"/>
          <dgm:bulletEnabled val="1"/>
        </dgm:presLayoutVars>
      </dgm:prSet>
      <dgm:spPr/>
    </dgm:pt>
    <dgm:pt modelId="{53C04942-FECC-427F-A0CF-70FD51C8BD13}" type="pres">
      <dgm:prSet presAssocID="{16105947-3BD2-4E3B-93B1-8B062C9C0D82}" presName="bracket" presStyleLbl="parChTrans1D1" presStyleIdx="0" presStyleCnt="4"/>
      <dgm:spPr/>
    </dgm:pt>
    <dgm:pt modelId="{2FADF277-395A-4EE8-95FA-93AE29F20525}" type="pres">
      <dgm:prSet presAssocID="{16105947-3BD2-4E3B-93B1-8B062C9C0D82}" presName="spH" presStyleCnt="0"/>
      <dgm:spPr/>
    </dgm:pt>
    <dgm:pt modelId="{FD2F9D09-C089-4D8D-AAB3-892D75A7988F}" type="pres">
      <dgm:prSet presAssocID="{16105947-3BD2-4E3B-93B1-8B062C9C0D82}" presName="desTx" presStyleLbl="node1" presStyleIdx="0" presStyleCnt="4">
        <dgm:presLayoutVars>
          <dgm:bulletEnabled val="1"/>
        </dgm:presLayoutVars>
      </dgm:prSet>
      <dgm:spPr/>
    </dgm:pt>
    <dgm:pt modelId="{641E3B85-4842-46AB-AFA3-E1C5E71BA6F9}" type="pres">
      <dgm:prSet presAssocID="{9ED1D6D1-9289-473A-AF9E-6A0C6181E4F9}" presName="spV" presStyleCnt="0"/>
      <dgm:spPr/>
    </dgm:pt>
    <dgm:pt modelId="{1264FC1F-9E4C-4ADA-9D9B-A271BB6BE5B7}" type="pres">
      <dgm:prSet presAssocID="{F5CE30FF-D71D-4E47-8C45-704004F0CE4B}" presName="linNode" presStyleCnt="0"/>
      <dgm:spPr/>
    </dgm:pt>
    <dgm:pt modelId="{964463A7-B68B-43FB-9962-8F3DA425EEE3}" type="pres">
      <dgm:prSet presAssocID="{F5CE30FF-D71D-4E47-8C45-704004F0CE4B}" presName="parTx" presStyleLbl="revTx" presStyleIdx="1" presStyleCnt="4">
        <dgm:presLayoutVars>
          <dgm:chMax val="1"/>
          <dgm:bulletEnabled val="1"/>
        </dgm:presLayoutVars>
      </dgm:prSet>
      <dgm:spPr/>
    </dgm:pt>
    <dgm:pt modelId="{15193333-8C0E-4350-AF82-CD2C2F03E81B}" type="pres">
      <dgm:prSet presAssocID="{F5CE30FF-D71D-4E47-8C45-704004F0CE4B}" presName="bracket" presStyleLbl="parChTrans1D1" presStyleIdx="1" presStyleCnt="4"/>
      <dgm:spPr/>
    </dgm:pt>
    <dgm:pt modelId="{16ECD302-76BD-4262-AEF9-E80C4D8276BD}" type="pres">
      <dgm:prSet presAssocID="{F5CE30FF-D71D-4E47-8C45-704004F0CE4B}" presName="spH" presStyleCnt="0"/>
      <dgm:spPr/>
    </dgm:pt>
    <dgm:pt modelId="{DF167BCC-0B0D-4F6A-90C8-2EC9E589F34A}" type="pres">
      <dgm:prSet presAssocID="{F5CE30FF-D71D-4E47-8C45-704004F0CE4B}" presName="desTx" presStyleLbl="node1" presStyleIdx="1" presStyleCnt="4">
        <dgm:presLayoutVars>
          <dgm:bulletEnabled val="1"/>
        </dgm:presLayoutVars>
      </dgm:prSet>
      <dgm:spPr/>
    </dgm:pt>
    <dgm:pt modelId="{38C8ACBA-A742-4B6C-AF1E-8FCE0EB02FB1}" type="pres">
      <dgm:prSet presAssocID="{168F89A0-9E92-4C5D-968B-313F7DDBA19C}" presName="spV" presStyleCnt="0"/>
      <dgm:spPr/>
    </dgm:pt>
    <dgm:pt modelId="{9CD780CE-770B-4045-B64E-522786B2653E}" type="pres">
      <dgm:prSet presAssocID="{75B6170D-4B44-48FE-8890-9EEBBBBDB167}" presName="linNode" presStyleCnt="0"/>
      <dgm:spPr/>
    </dgm:pt>
    <dgm:pt modelId="{761DF94B-3951-4C9C-8C9F-B22C34CDB974}" type="pres">
      <dgm:prSet presAssocID="{75B6170D-4B44-48FE-8890-9EEBBBBDB167}" presName="parTx" presStyleLbl="revTx" presStyleIdx="2" presStyleCnt="4">
        <dgm:presLayoutVars>
          <dgm:chMax val="1"/>
          <dgm:bulletEnabled val="1"/>
        </dgm:presLayoutVars>
      </dgm:prSet>
      <dgm:spPr/>
    </dgm:pt>
    <dgm:pt modelId="{59C6E6AC-7ED4-4E76-A082-02F342415DEC}" type="pres">
      <dgm:prSet presAssocID="{75B6170D-4B44-48FE-8890-9EEBBBBDB167}" presName="bracket" presStyleLbl="parChTrans1D1" presStyleIdx="2" presStyleCnt="4"/>
      <dgm:spPr/>
    </dgm:pt>
    <dgm:pt modelId="{501F391B-0B4A-4A13-8A58-33A325BB74FA}" type="pres">
      <dgm:prSet presAssocID="{75B6170D-4B44-48FE-8890-9EEBBBBDB167}" presName="spH" presStyleCnt="0"/>
      <dgm:spPr/>
    </dgm:pt>
    <dgm:pt modelId="{6498C01D-69FD-4E66-A569-BA841B65B032}" type="pres">
      <dgm:prSet presAssocID="{75B6170D-4B44-48FE-8890-9EEBBBBDB167}" presName="desTx" presStyleLbl="node1" presStyleIdx="2" presStyleCnt="4" custScaleX="112096" custScaleY="116734">
        <dgm:presLayoutVars>
          <dgm:bulletEnabled val="1"/>
        </dgm:presLayoutVars>
      </dgm:prSet>
      <dgm:spPr/>
    </dgm:pt>
    <dgm:pt modelId="{48146C1C-4E4B-4917-97CA-F384C5E05BF8}" type="pres">
      <dgm:prSet presAssocID="{970A1CD1-89C4-4E63-9C87-6D209714D9CD}" presName="spV" presStyleCnt="0"/>
      <dgm:spPr/>
    </dgm:pt>
    <dgm:pt modelId="{3E8AEFDB-D0DA-4787-8059-3C335FDD4DE7}" type="pres">
      <dgm:prSet presAssocID="{5AAFC774-8F6C-4BC7-8D3F-594E68E59A3C}" presName="linNode" presStyleCnt="0"/>
      <dgm:spPr/>
    </dgm:pt>
    <dgm:pt modelId="{E4DFF1F9-2F67-4512-BFF2-71D87F913669}" type="pres">
      <dgm:prSet presAssocID="{5AAFC774-8F6C-4BC7-8D3F-594E68E59A3C}" presName="parTx" presStyleLbl="revTx" presStyleIdx="3" presStyleCnt="4">
        <dgm:presLayoutVars>
          <dgm:chMax val="1"/>
          <dgm:bulletEnabled val="1"/>
        </dgm:presLayoutVars>
      </dgm:prSet>
      <dgm:spPr/>
    </dgm:pt>
    <dgm:pt modelId="{68222BAD-6519-4DE2-A394-15732376A8A5}" type="pres">
      <dgm:prSet presAssocID="{5AAFC774-8F6C-4BC7-8D3F-594E68E59A3C}" presName="bracket" presStyleLbl="parChTrans1D1" presStyleIdx="3" presStyleCnt="4"/>
      <dgm:spPr/>
    </dgm:pt>
    <dgm:pt modelId="{75E33401-B92C-4676-BC95-5C9A50FBD0FC}" type="pres">
      <dgm:prSet presAssocID="{5AAFC774-8F6C-4BC7-8D3F-594E68E59A3C}" presName="spH" presStyleCnt="0"/>
      <dgm:spPr/>
    </dgm:pt>
    <dgm:pt modelId="{33B21644-55CC-45D2-9098-3FDB68225ED6}" type="pres">
      <dgm:prSet presAssocID="{5AAFC774-8F6C-4BC7-8D3F-594E68E59A3C}" presName="desTx" presStyleLbl="node1" presStyleIdx="3" presStyleCnt="4">
        <dgm:presLayoutVars>
          <dgm:bulletEnabled val="1"/>
        </dgm:presLayoutVars>
      </dgm:prSet>
      <dgm:spPr/>
    </dgm:pt>
  </dgm:ptLst>
  <dgm:cxnLst>
    <dgm:cxn modelId="{82AD5308-B7A6-404F-9F49-39E10A3734A4}" srcId="{5AAFC774-8F6C-4BC7-8D3F-594E68E59A3C}" destId="{CAE57BD8-C38E-4784-A7F3-43F3820FAF49}" srcOrd="2" destOrd="0" parTransId="{C32C789D-E278-41EC-9E0C-374B58815687}" sibTransId="{FC236ECE-A32E-4854-B26A-8381C9440E86}"/>
    <dgm:cxn modelId="{632CC70B-E94A-4D93-BBFB-27A3990E05CD}" srcId="{5AAFC774-8F6C-4BC7-8D3F-594E68E59A3C}" destId="{FE4FE967-D383-44C7-8CEA-B664A7ED27AC}" srcOrd="0" destOrd="0" parTransId="{F1FDF6C4-E4BD-4E8F-A8D9-8394960E8CD5}" sibTransId="{E304A47C-DBB1-40CF-94A1-283EF85C8B0A}"/>
    <dgm:cxn modelId="{E45E710F-DFF1-4AC9-A4D7-CCA717AF3D38}" type="presOf" srcId="{10FB0EE0-B064-450B-8903-08F7933A381C}" destId="{6498C01D-69FD-4E66-A569-BA841B65B032}" srcOrd="0" destOrd="0" presId="urn:diagrams.loki3.com/BracketList"/>
    <dgm:cxn modelId="{94305415-B7DE-498A-8BE9-2862DB8845A3}" type="presOf" srcId="{47B18FF3-F41A-4267-A8C5-C0125CD2F06E}" destId="{FD2F9D09-C089-4D8D-AAB3-892D75A7988F}" srcOrd="0" destOrd="0" presId="urn:diagrams.loki3.com/BracketList"/>
    <dgm:cxn modelId="{1BE7621B-E3B0-46B8-A679-16E39FBC0911}" type="presOf" srcId="{79061FB7-5DEC-4375-937D-D2176C8D33B6}" destId="{DF167BCC-0B0D-4F6A-90C8-2EC9E589F34A}" srcOrd="0" destOrd="0" presId="urn:diagrams.loki3.com/BracketList"/>
    <dgm:cxn modelId="{C622BC3B-DD2D-4C70-B110-EF8FD36E5AD1}" srcId="{78042660-848F-464B-B40A-7AEE26B1ACA4}" destId="{16105947-3BD2-4E3B-93B1-8B062C9C0D82}" srcOrd="0" destOrd="0" parTransId="{0D17541E-E013-4C6A-BC8A-A8E01D290F43}" sibTransId="{9ED1D6D1-9289-473A-AF9E-6A0C6181E4F9}"/>
    <dgm:cxn modelId="{72DE0C5C-3543-498A-9B12-70517E0B2EAB}" srcId="{5AAFC774-8F6C-4BC7-8D3F-594E68E59A3C}" destId="{A2DDB87B-103C-467B-91AB-CCD6E75E1122}" srcOrd="1" destOrd="0" parTransId="{9E24A455-9BAC-46EE-916C-F540921B0AFC}" sibTransId="{159FEA2A-02A2-4795-B53F-F43C159744D7}"/>
    <dgm:cxn modelId="{E1190266-E3C0-40C9-A86F-A6427DDACBD2}" type="presOf" srcId="{FE4FE967-D383-44C7-8CEA-B664A7ED27AC}" destId="{33B21644-55CC-45D2-9098-3FDB68225ED6}" srcOrd="0" destOrd="0" presId="urn:diagrams.loki3.com/BracketList"/>
    <dgm:cxn modelId="{CA260A69-6C59-499A-A322-17192FA7F653}" type="presOf" srcId="{68E2C935-B270-4A77-BAEE-C0AB6292282F}" destId="{6498C01D-69FD-4E66-A569-BA841B65B032}" srcOrd="0" destOrd="1" presId="urn:diagrams.loki3.com/BracketList"/>
    <dgm:cxn modelId="{64D41B49-F7D4-4F08-98D3-69384969A9B9}" type="presOf" srcId="{75B6170D-4B44-48FE-8890-9EEBBBBDB167}" destId="{761DF94B-3951-4C9C-8C9F-B22C34CDB974}" srcOrd="0" destOrd="0" presId="urn:diagrams.loki3.com/BracketList"/>
    <dgm:cxn modelId="{BC885B4A-1D5C-428E-83C6-CE1C21756FEB}" srcId="{F5CE30FF-D71D-4E47-8C45-704004F0CE4B}" destId="{C29DEADA-868F-4A1D-9A48-237D6AABC1D9}" srcOrd="2" destOrd="0" parTransId="{C87102CF-6662-466A-B5F1-0E40D21D7A7A}" sibTransId="{B83553D4-603F-4345-BC67-D2AFC1D7E532}"/>
    <dgm:cxn modelId="{78EACA4C-A11C-4DB5-88F6-BB2284961104}" srcId="{75B6170D-4B44-48FE-8890-9EEBBBBDB167}" destId="{10FB0EE0-B064-450B-8903-08F7933A381C}" srcOrd="0" destOrd="0" parTransId="{08D646DB-1F56-4CA5-AF9E-81FC0E057880}" sibTransId="{AB022D0F-5643-4F95-8937-F7753E731C89}"/>
    <dgm:cxn modelId="{6CF3D86E-0677-4C76-BB0D-D97167CBDD75}" type="presOf" srcId="{4AD23FE1-82D1-45F7-AC9D-AD4BB6687D4E}" destId="{FD2F9D09-C089-4D8D-AAB3-892D75A7988F}" srcOrd="0" destOrd="2" presId="urn:diagrams.loki3.com/BracketList"/>
    <dgm:cxn modelId="{7C72576F-D0F4-4C17-8DE3-2619DD5589A6}" type="presOf" srcId="{5AAFC774-8F6C-4BC7-8D3F-594E68E59A3C}" destId="{E4DFF1F9-2F67-4512-BFF2-71D87F913669}" srcOrd="0" destOrd="0" presId="urn:diagrams.loki3.com/BracketList"/>
    <dgm:cxn modelId="{55CF6985-0448-46D9-AB91-443B4E2575D7}" type="presOf" srcId="{78042660-848F-464B-B40A-7AEE26B1ACA4}" destId="{3086B4A9-09D5-4E1B-9275-8995CE0E6997}" srcOrd="0" destOrd="0" presId="urn:diagrams.loki3.com/BracketList"/>
    <dgm:cxn modelId="{96289186-20AF-4C50-ABD0-751FEFC27E81}" type="presOf" srcId="{CAE57BD8-C38E-4784-A7F3-43F3820FAF49}" destId="{33B21644-55CC-45D2-9098-3FDB68225ED6}" srcOrd="0" destOrd="2" presId="urn:diagrams.loki3.com/BracketList"/>
    <dgm:cxn modelId="{A0F8E38B-A72A-445D-BDE5-57DCA2573D2B}" srcId="{16105947-3BD2-4E3B-93B1-8B062C9C0D82}" destId="{4AD23FE1-82D1-45F7-AC9D-AD4BB6687D4E}" srcOrd="2" destOrd="0" parTransId="{E9F50672-3191-419E-A60A-D0905DCD4F58}" sibTransId="{56C3B343-F4B9-4639-BFE3-BD92E5C67D7B}"/>
    <dgm:cxn modelId="{0FAA1B96-D476-4D86-8181-7277ADCBEC24}" type="presOf" srcId="{F9479155-94F9-4BF7-95BE-1EADEA881386}" destId="{6498C01D-69FD-4E66-A569-BA841B65B032}" srcOrd="0" destOrd="2" presId="urn:diagrams.loki3.com/BracketList"/>
    <dgm:cxn modelId="{B56FE697-AE2E-4EC9-8FA2-AE0B10009AA2}" srcId="{75B6170D-4B44-48FE-8890-9EEBBBBDB167}" destId="{F9479155-94F9-4BF7-95BE-1EADEA881386}" srcOrd="2" destOrd="0" parTransId="{1A67E029-532B-4623-A693-5DF80FCF788B}" sibTransId="{D5996FD6-1BDF-4052-B892-3BCC665B02D6}"/>
    <dgm:cxn modelId="{553F649B-8ED6-4D91-B656-0864FE72802D}" srcId="{78042660-848F-464B-B40A-7AEE26B1ACA4}" destId="{F5CE30FF-D71D-4E47-8C45-704004F0CE4B}" srcOrd="1" destOrd="0" parTransId="{C6D1DCA6-E45C-40F6-AEA9-B36387BDBB42}" sibTransId="{168F89A0-9E92-4C5D-968B-313F7DDBA19C}"/>
    <dgm:cxn modelId="{77FDC39B-E26A-4D3B-AF6A-DD687CCAAA2A}" type="presOf" srcId="{C29DEADA-868F-4A1D-9A48-237D6AABC1D9}" destId="{DF167BCC-0B0D-4F6A-90C8-2EC9E589F34A}" srcOrd="0" destOrd="2" presId="urn:diagrams.loki3.com/BracketList"/>
    <dgm:cxn modelId="{6CA95ACE-730D-4AD3-A2D2-16AD746F6A2D}" type="presOf" srcId="{16105947-3BD2-4E3B-93B1-8B062C9C0D82}" destId="{C9F57445-9C4D-4AE7-855D-1E3E80C46C27}" srcOrd="0" destOrd="0" presId="urn:diagrams.loki3.com/BracketList"/>
    <dgm:cxn modelId="{976F0BD1-2DA3-4EC1-A7F3-5F3AFA432A31}" type="presOf" srcId="{49E04A48-3199-4D5C-B2D9-CEE55034B8CB}" destId="{DF167BCC-0B0D-4F6A-90C8-2EC9E589F34A}" srcOrd="0" destOrd="1" presId="urn:diagrams.loki3.com/BracketList"/>
    <dgm:cxn modelId="{A33843DE-4462-47BE-9DFB-94D91D1CAB7A}" srcId="{78042660-848F-464B-B40A-7AEE26B1ACA4}" destId="{5AAFC774-8F6C-4BC7-8D3F-594E68E59A3C}" srcOrd="3" destOrd="0" parTransId="{D1CB0A91-D705-4F69-B016-EFF87B44CC30}" sibTransId="{97E3856B-EDD8-4198-8603-0F8DBE3C07B2}"/>
    <dgm:cxn modelId="{BD8906E7-E5F7-469C-9C75-959F26463F95}" type="presOf" srcId="{9D80CC8D-AF01-4DC3-9AA4-2467B3B78581}" destId="{FD2F9D09-C089-4D8D-AAB3-892D75A7988F}" srcOrd="0" destOrd="1" presId="urn:diagrams.loki3.com/BracketList"/>
    <dgm:cxn modelId="{B4A953EB-2E83-4C67-8E76-34D7C56CA74B}" srcId="{F5CE30FF-D71D-4E47-8C45-704004F0CE4B}" destId="{79061FB7-5DEC-4375-937D-D2176C8D33B6}" srcOrd="0" destOrd="0" parTransId="{D7D40E48-67B3-4EBC-B17B-AA4C0EB76E1B}" sibTransId="{A3EFA09E-C275-4CFC-AE8F-DE7EFF5E0CC6}"/>
    <dgm:cxn modelId="{01F1F0EB-887A-4F3B-BF8F-1E144680A680}" srcId="{78042660-848F-464B-B40A-7AEE26B1ACA4}" destId="{75B6170D-4B44-48FE-8890-9EEBBBBDB167}" srcOrd="2" destOrd="0" parTransId="{E1824F48-DF15-4246-92BA-DF47CE434AE0}" sibTransId="{970A1CD1-89C4-4E63-9C87-6D209714D9CD}"/>
    <dgm:cxn modelId="{C6D002EC-8059-4024-AE11-6876D6B4684F}" srcId="{F5CE30FF-D71D-4E47-8C45-704004F0CE4B}" destId="{49E04A48-3199-4D5C-B2D9-CEE55034B8CB}" srcOrd="1" destOrd="0" parTransId="{D73DDC3F-15D5-4D66-A6E4-CCF9321FCB7B}" sibTransId="{B8ACF487-2C49-43CE-A1AB-961471769184}"/>
    <dgm:cxn modelId="{7C2F12F1-AA9C-415D-A2EC-F041B5BDBA7B}" type="presOf" srcId="{F5CE30FF-D71D-4E47-8C45-704004F0CE4B}" destId="{964463A7-B68B-43FB-9962-8F3DA425EEE3}" srcOrd="0" destOrd="0" presId="urn:diagrams.loki3.com/BracketList"/>
    <dgm:cxn modelId="{C1FE95F2-5D99-4E42-A880-247E33EE6AF9}" srcId="{16105947-3BD2-4E3B-93B1-8B062C9C0D82}" destId="{9D80CC8D-AF01-4DC3-9AA4-2467B3B78581}" srcOrd="1" destOrd="0" parTransId="{14A47803-BE4C-4D79-8848-57931356A1B4}" sibTransId="{42E4BE12-D031-494D-9ACD-0FC13C5AC876}"/>
    <dgm:cxn modelId="{68FC7FF5-788D-4586-B3DA-7BC411FCF55B}" srcId="{16105947-3BD2-4E3B-93B1-8B062C9C0D82}" destId="{47B18FF3-F41A-4267-A8C5-C0125CD2F06E}" srcOrd="0" destOrd="0" parTransId="{96412AB6-922D-487F-94E5-BF81269308DB}" sibTransId="{C7883228-E2A0-4CBD-BC7F-DE5270531022}"/>
    <dgm:cxn modelId="{566C75FD-94FD-474D-BF35-554CF6D645D2}" srcId="{75B6170D-4B44-48FE-8890-9EEBBBBDB167}" destId="{68E2C935-B270-4A77-BAEE-C0AB6292282F}" srcOrd="1" destOrd="0" parTransId="{FC25E4D8-0681-4C04-958E-9E0B20D9B698}" sibTransId="{9AC2BBAC-08FA-406A-A15F-B18E5C57E2CD}"/>
    <dgm:cxn modelId="{6E4CDDFE-0712-4115-BE91-FEB5D6CF34C8}" type="presOf" srcId="{A2DDB87B-103C-467B-91AB-CCD6E75E1122}" destId="{33B21644-55CC-45D2-9098-3FDB68225ED6}" srcOrd="0" destOrd="1" presId="urn:diagrams.loki3.com/BracketList"/>
    <dgm:cxn modelId="{57456650-88D9-49D9-90D9-BFEE3E91D2CA}" type="presParOf" srcId="{3086B4A9-09D5-4E1B-9275-8995CE0E6997}" destId="{87AAFFA9-55EB-442E-AFF6-A5F3FDAA4922}" srcOrd="0" destOrd="0" presId="urn:diagrams.loki3.com/BracketList"/>
    <dgm:cxn modelId="{9EE554E3-70AD-4E28-88FF-AB84137F4DAA}" type="presParOf" srcId="{87AAFFA9-55EB-442E-AFF6-A5F3FDAA4922}" destId="{C9F57445-9C4D-4AE7-855D-1E3E80C46C27}" srcOrd="0" destOrd="0" presId="urn:diagrams.loki3.com/BracketList"/>
    <dgm:cxn modelId="{1165AD83-518D-4F45-A68B-0184A4025493}" type="presParOf" srcId="{87AAFFA9-55EB-442E-AFF6-A5F3FDAA4922}" destId="{53C04942-FECC-427F-A0CF-70FD51C8BD13}" srcOrd="1" destOrd="0" presId="urn:diagrams.loki3.com/BracketList"/>
    <dgm:cxn modelId="{4ECE9B47-5141-45B2-AA9D-A54861BB3FC9}" type="presParOf" srcId="{87AAFFA9-55EB-442E-AFF6-A5F3FDAA4922}" destId="{2FADF277-395A-4EE8-95FA-93AE29F20525}" srcOrd="2" destOrd="0" presId="urn:diagrams.loki3.com/BracketList"/>
    <dgm:cxn modelId="{E47F5498-4E0A-4689-86BF-1ED4F7B3EFA9}" type="presParOf" srcId="{87AAFFA9-55EB-442E-AFF6-A5F3FDAA4922}" destId="{FD2F9D09-C089-4D8D-AAB3-892D75A7988F}" srcOrd="3" destOrd="0" presId="urn:diagrams.loki3.com/BracketList"/>
    <dgm:cxn modelId="{36012395-F293-4B39-86B1-E9487943FDB7}" type="presParOf" srcId="{3086B4A9-09D5-4E1B-9275-8995CE0E6997}" destId="{641E3B85-4842-46AB-AFA3-E1C5E71BA6F9}" srcOrd="1" destOrd="0" presId="urn:diagrams.loki3.com/BracketList"/>
    <dgm:cxn modelId="{DE1D9572-18C8-4BA6-92CC-925B5C38EB80}" type="presParOf" srcId="{3086B4A9-09D5-4E1B-9275-8995CE0E6997}" destId="{1264FC1F-9E4C-4ADA-9D9B-A271BB6BE5B7}" srcOrd="2" destOrd="0" presId="urn:diagrams.loki3.com/BracketList"/>
    <dgm:cxn modelId="{08635C73-102D-42EC-B8FC-CECCC7052EFC}" type="presParOf" srcId="{1264FC1F-9E4C-4ADA-9D9B-A271BB6BE5B7}" destId="{964463A7-B68B-43FB-9962-8F3DA425EEE3}" srcOrd="0" destOrd="0" presId="urn:diagrams.loki3.com/BracketList"/>
    <dgm:cxn modelId="{CFBA01B4-B52A-45B4-83CB-C3D66A0F99D8}" type="presParOf" srcId="{1264FC1F-9E4C-4ADA-9D9B-A271BB6BE5B7}" destId="{15193333-8C0E-4350-AF82-CD2C2F03E81B}" srcOrd="1" destOrd="0" presId="urn:diagrams.loki3.com/BracketList"/>
    <dgm:cxn modelId="{CC3855D1-23A1-4455-AE64-CBB4DADEBA56}" type="presParOf" srcId="{1264FC1F-9E4C-4ADA-9D9B-A271BB6BE5B7}" destId="{16ECD302-76BD-4262-AEF9-E80C4D8276BD}" srcOrd="2" destOrd="0" presId="urn:diagrams.loki3.com/BracketList"/>
    <dgm:cxn modelId="{CF62A6AD-14C6-4A04-9D5F-D3B9F9F09C07}" type="presParOf" srcId="{1264FC1F-9E4C-4ADA-9D9B-A271BB6BE5B7}" destId="{DF167BCC-0B0D-4F6A-90C8-2EC9E589F34A}" srcOrd="3" destOrd="0" presId="urn:diagrams.loki3.com/BracketList"/>
    <dgm:cxn modelId="{AE2ECD85-B592-4E01-BBCF-0133DAC2677B}" type="presParOf" srcId="{3086B4A9-09D5-4E1B-9275-8995CE0E6997}" destId="{38C8ACBA-A742-4B6C-AF1E-8FCE0EB02FB1}" srcOrd="3" destOrd="0" presId="urn:diagrams.loki3.com/BracketList"/>
    <dgm:cxn modelId="{57ED4DE0-6958-44FB-B4B1-CEF27D15C095}" type="presParOf" srcId="{3086B4A9-09D5-4E1B-9275-8995CE0E6997}" destId="{9CD780CE-770B-4045-B64E-522786B2653E}" srcOrd="4" destOrd="0" presId="urn:diagrams.loki3.com/BracketList"/>
    <dgm:cxn modelId="{32317977-18BB-457B-9147-610EE9FBAC83}" type="presParOf" srcId="{9CD780CE-770B-4045-B64E-522786B2653E}" destId="{761DF94B-3951-4C9C-8C9F-B22C34CDB974}" srcOrd="0" destOrd="0" presId="urn:diagrams.loki3.com/BracketList"/>
    <dgm:cxn modelId="{132BB351-D715-4DE9-94D9-6DF4E094CA79}" type="presParOf" srcId="{9CD780CE-770B-4045-B64E-522786B2653E}" destId="{59C6E6AC-7ED4-4E76-A082-02F342415DEC}" srcOrd="1" destOrd="0" presId="urn:diagrams.loki3.com/BracketList"/>
    <dgm:cxn modelId="{16920690-5312-4E78-9FC4-DE3A0CD681D4}" type="presParOf" srcId="{9CD780CE-770B-4045-B64E-522786B2653E}" destId="{501F391B-0B4A-4A13-8A58-33A325BB74FA}" srcOrd="2" destOrd="0" presId="urn:diagrams.loki3.com/BracketList"/>
    <dgm:cxn modelId="{AE7642A1-FADE-41F8-BE1D-A4C95DE1813B}" type="presParOf" srcId="{9CD780CE-770B-4045-B64E-522786B2653E}" destId="{6498C01D-69FD-4E66-A569-BA841B65B032}" srcOrd="3" destOrd="0" presId="urn:diagrams.loki3.com/BracketList"/>
    <dgm:cxn modelId="{400D10FB-32F4-42FF-A846-1125F21F50D1}" type="presParOf" srcId="{3086B4A9-09D5-4E1B-9275-8995CE0E6997}" destId="{48146C1C-4E4B-4917-97CA-F384C5E05BF8}" srcOrd="5" destOrd="0" presId="urn:diagrams.loki3.com/BracketList"/>
    <dgm:cxn modelId="{8668C40C-8E4E-4D03-A3B5-D8A198B284DD}" type="presParOf" srcId="{3086B4A9-09D5-4E1B-9275-8995CE0E6997}" destId="{3E8AEFDB-D0DA-4787-8059-3C335FDD4DE7}" srcOrd="6" destOrd="0" presId="urn:diagrams.loki3.com/BracketList"/>
    <dgm:cxn modelId="{4ADA8F8B-1F7E-406E-A3F0-E15BF68618DB}" type="presParOf" srcId="{3E8AEFDB-D0DA-4787-8059-3C335FDD4DE7}" destId="{E4DFF1F9-2F67-4512-BFF2-71D87F913669}" srcOrd="0" destOrd="0" presId="urn:diagrams.loki3.com/BracketList"/>
    <dgm:cxn modelId="{AC1A134C-E6EF-44A4-9472-3562A24BAA30}" type="presParOf" srcId="{3E8AEFDB-D0DA-4787-8059-3C335FDD4DE7}" destId="{68222BAD-6519-4DE2-A394-15732376A8A5}" srcOrd="1" destOrd="0" presId="urn:diagrams.loki3.com/BracketList"/>
    <dgm:cxn modelId="{EDFF1FDF-416F-4ADA-8D7E-3E04F4849913}" type="presParOf" srcId="{3E8AEFDB-D0DA-4787-8059-3C335FDD4DE7}" destId="{75E33401-B92C-4676-BC95-5C9A50FBD0FC}" srcOrd="2" destOrd="0" presId="urn:diagrams.loki3.com/BracketList"/>
    <dgm:cxn modelId="{F4F9D4FB-F94B-4299-933D-3DB5E973DA45}" type="presParOf" srcId="{3E8AEFDB-D0DA-4787-8059-3C335FDD4DE7}" destId="{33B21644-55CC-45D2-9098-3FDB68225ED6}" srcOrd="3" destOrd="0" presId="urn:diagrams.loki3.com/Bracket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699ACE5A-1BFD-4A27-B0DE-E1B732D0B935}" type="doc">
      <dgm:prSet loTypeId="urn:microsoft.com/office/officeart/2009/3/layout/PieProcess" loCatId="list" qsTypeId="urn:microsoft.com/office/officeart/2005/8/quickstyle/simple1" qsCatId="simple" csTypeId="urn:microsoft.com/office/officeart/2005/8/colors/accent3_1" csCatId="accent3" phldr="1"/>
      <dgm:spPr/>
      <dgm:t>
        <a:bodyPr/>
        <a:lstStyle/>
        <a:p>
          <a:endParaRPr lang="en-US"/>
        </a:p>
      </dgm:t>
    </dgm:pt>
    <dgm:pt modelId="{42FC7CB3-B56E-4058-B962-1EC424B8FA08}">
      <dgm:prSet custT="1"/>
      <dgm:spPr/>
      <dgm:t>
        <a:bodyPr/>
        <a:lstStyle/>
        <a:p>
          <a:r>
            <a:rPr lang="en-US" sz="1400" b="1" dirty="0"/>
            <a:t>AI Capability Mapping</a:t>
          </a:r>
          <a:endParaRPr lang="en-US" sz="1400" dirty="0"/>
        </a:p>
      </dgm:t>
    </dgm:pt>
    <dgm:pt modelId="{122E8430-A695-4D9D-8588-8A36F9515974}" type="parTrans" cxnId="{0BA10BC9-BD86-4510-BCE1-1917EC88009D}">
      <dgm:prSet/>
      <dgm:spPr/>
      <dgm:t>
        <a:bodyPr/>
        <a:lstStyle/>
        <a:p>
          <a:endParaRPr lang="en-US" sz="1600"/>
        </a:p>
      </dgm:t>
    </dgm:pt>
    <dgm:pt modelId="{53D5764C-38E5-4D43-9790-E72BF4339F9A}" type="sibTrans" cxnId="{0BA10BC9-BD86-4510-BCE1-1917EC88009D}">
      <dgm:prSet/>
      <dgm:spPr/>
      <dgm:t>
        <a:bodyPr/>
        <a:lstStyle/>
        <a:p>
          <a:endParaRPr lang="en-US" sz="1600"/>
        </a:p>
      </dgm:t>
    </dgm:pt>
    <dgm:pt modelId="{09D739EF-90FD-4103-9296-D5A159F5FE7F}">
      <dgm:prSet custT="1"/>
      <dgm:spPr/>
      <dgm:t>
        <a:bodyPr/>
        <a:lstStyle/>
        <a:p>
          <a:r>
            <a:rPr lang="en-US" sz="1400" dirty="0"/>
            <a:t>Evaluate </a:t>
          </a:r>
          <a:r>
            <a:rPr lang="en-US" sz="1400" i="1" dirty="0"/>
            <a:t>Where to Play, How to Win</a:t>
          </a:r>
          <a:r>
            <a:rPr lang="en-US" sz="1400" dirty="0"/>
            <a:t> in core vs. adjacent vs. transformational spaces.</a:t>
          </a:r>
        </a:p>
      </dgm:t>
    </dgm:pt>
    <dgm:pt modelId="{7363A888-96BE-471A-BD1F-744F923745C7}" type="parTrans" cxnId="{89880052-7B02-4D54-9E8E-5DBC64B058FE}">
      <dgm:prSet/>
      <dgm:spPr/>
      <dgm:t>
        <a:bodyPr/>
        <a:lstStyle/>
        <a:p>
          <a:endParaRPr lang="en-US" sz="1600"/>
        </a:p>
      </dgm:t>
    </dgm:pt>
    <dgm:pt modelId="{EFBE7B6D-9000-4130-8AC9-32D2FEADCAF4}" type="sibTrans" cxnId="{89880052-7B02-4D54-9E8E-5DBC64B058FE}">
      <dgm:prSet/>
      <dgm:spPr/>
      <dgm:t>
        <a:bodyPr/>
        <a:lstStyle/>
        <a:p>
          <a:endParaRPr lang="en-US" sz="1600"/>
        </a:p>
      </dgm:t>
    </dgm:pt>
    <dgm:pt modelId="{0554E2FF-1211-4EBC-8DB9-A3433F021BFC}">
      <dgm:prSet custT="1"/>
      <dgm:spPr/>
      <dgm:t>
        <a:bodyPr/>
        <a:lstStyle/>
        <a:p>
          <a:r>
            <a:rPr lang="en-US" sz="1400" b="1" dirty="0"/>
            <a:t>Pilot Program Design</a:t>
          </a:r>
          <a:endParaRPr lang="en-US" sz="1400" dirty="0"/>
        </a:p>
      </dgm:t>
    </dgm:pt>
    <dgm:pt modelId="{235A1114-78C3-4BA5-AA65-5C2EBCE21173}" type="parTrans" cxnId="{B6E58588-1A61-473C-B7F7-1CD797C52940}">
      <dgm:prSet/>
      <dgm:spPr/>
      <dgm:t>
        <a:bodyPr/>
        <a:lstStyle/>
        <a:p>
          <a:endParaRPr lang="en-US" sz="1600"/>
        </a:p>
      </dgm:t>
    </dgm:pt>
    <dgm:pt modelId="{9528FCC5-2A09-4C22-907B-94B466F73ECB}" type="sibTrans" cxnId="{B6E58588-1A61-473C-B7F7-1CD797C52940}">
      <dgm:prSet/>
      <dgm:spPr/>
      <dgm:t>
        <a:bodyPr/>
        <a:lstStyle/>
        <a:p>
          <a:endParaRPr lang="en-US" sz="1600"/>
        </a:p>
      </dgm:t>
    </dgm:pt>
    <dgm:pt modelId="{C4E476A4-5751-4E97-8A96-E847A00987A9}">
      <dgm:prSet custT="1"/>
      <dgm:spPr/>
      <dgm:t>
        <a:bodyPr/>
        <a:lstStyle/>
        <a:p>
          <a:r>
            <a:rPr lang="en-US" sz="1400" dirty="0"/>
            <a:t>Focus on quick wins in </a:t>
          </a:r>
          <a:r>
            <a:rPr lang="en-US" sz="1400" i="1" dirty="0"/>
            <a:t>Horizon 1</a:t>
          </a:r>
          <a:r>
            <a:rPr lang="en-US" sz="1400" dirty="0"/>
            <a:t> for immediate ROI.</a:t>
          </a:r>
        </a:p>
      </dgm:t>
    </dgm:pt>
    <dgm:pt modelId="{7292AACC-966C-42BA-87BF-2F09788F7B51}" type="parTrans" cxnId="{26143AFF-5DD3-4CDC-AD32-5F7CCD1E08F5}">
      <dgm:prSet/>
      <dgm:spPr/>
      <dgm:t>
        <a:bodyPr/>
        <a:lstStyle/>
        <a:p>
          <a:endParaRPr lang="en-US" sz="1600"/>
        </a:p>
      </dgm:t>
    </dgm:pt>
    <dgm:pt modelId="{070EB230-83ED-41EF-851D-B02F90992CCE}" type="sibTrans" cxnId="{26143AFF-5DD3-4CDC-AD32-5F7CCD1E08F5}">
      <dgm:prSet/>
      <dgm:spPr/>
      <dgm:t>
        <a:bodyPr/>
        <a:lstStyle/>
        <a:p>
          <a:endParaRPr lang="en-US" sz="1600"/>
        </a:p>
      </dgm:t>
    </dgm:pt>
    <dgm:pt modelId="{E24C48A6-9288-496D-8EBE-5139E2913228}">
      <dgm:prSet custT="1"/>
      <dgm:spPr/>
      <dgm:t>
        <a:bodyPr/>
        <a:lstStyle/>
        <a:p>
          <a:r>
            <a:rPr lang="en-US" sz="1400" dirty="0"/>
            <a:t>Explore </a:t>
          </a:r>
          <a:r>
            <a:rPr lang="en-US" sz="1400" i="1" dirty="0"/>
            <a:t>Horizon 2 &amp; 3</a:t>
          </a:r>
          <a:r>
            <a:rPr lang="en-US" sz="1400" dirty="0"/>
            <a:t> pilots with separate R&amp;D budgets.</a:t>
          </a:r>
        </a:p>
      </dgm:t>
    </dgm:pt>
    <dgm:pt modelId="{DAF2B579-CF6A-45F8-B2BA-5D6942891135}" type="parTrans" cxnId="{88B13657-B911-46B5-9400-014A2F2EB1ED}">
      <dgm:prSet/>
      <dgm:spPr/>
      <dgm:t>
        <a:bodyPr/>
        <a:lstStyle/>
        <a:p>
          <a:endParaRPr lang="en-US" sz="1600"/>
        </a:p>
      </dgm:t>
    </dgm:pt>
    <dgm:pt modelId="{C4C0E1F8-69EB-4ED5-915F-A171B79F7D67}" type="sibTrans" cxnId="{88B13657-B911-46B5-9400-014A2F2EB1ED}">
      <dgm:prSet/>
      <dgm:spPr/>
      <dgm:t>
        <a:bodyPr/>
        <a:lstStyle/>
        <a:p>
          <a:endParaRPr lang="en-US" sz="1600"/>
        </a:p>
      </dgm:t>
    </dgm:pt>
    <dgm:pt modelId="{FF7E8201-AFEE-4D7F-830E-190C14B2CEBB}">
      <dgm:prSet custT="1"/>
      <dgm:spPr/>
      <dgm:t>
        <a:bodyPr/>
        <a:lstStyle/>
        <a:p>
          <a:r>
            <a:rPr lang="en-US" sz="1400" b="1" dirty="0"/>
            <a:t>Scalable Implementation</a:t>
          </a:r>
          <a:endParaRPr lang="en-US" sz="1400" dirty="0"/>
        </a:p>
      </dgm:t>
    </dgm:pt>
    <dgm:pt modelId="{2CB4AB25-833C-46A9-B192-FB03C60D92BB}" type="parTrans" cxnId="{7DC6C1CD-93B2-4C88-AD66-A8A1B22D45B7}">
      <dgm:prSet/>
      <dgm:spPr/>
      <dgm:t>
        <a:bodyPr/>
        <a:lstStyle/>
        <a:p>
          <a:endParaRPr lang="en-US" sz="1600"/>
        </a:p>
      </dgm:t>
    </dgm:pt>
    <dgm:pt modelId="{C43268CB-50D8-4AC8-B460-DF5A6C4D06E5}" type="sibTrans" cxnId="{7DC6C1CD-93B2-4C88-AD66-A8A1B22D45B7}">
      <dgm:prSet/>
      <dgm:spPr/>
      <dgm:t>
        <a:bodyPr/>
        <a:lstStyle/>
        <a:p>
          <a:endParaRPr lang="en-US" sz="1600"/>
        </a:p>
      </dgm:t>
    </dgm:pt>
    <dgm:pt modelId="{01B05D8F-02E9-4A0D-B263-D1A86E7855D5}">
      <dgm:prSet custT="1"/>
      <dgm:spPr/>
      <dgm:t>
        <a:bodyPr/>
        <a:lstStyle/>
        <a:p>
          <a:r>
            <a:rPr lang="en-US" sz="1400" dirty="0"/>
            <a:t>Integrate proven pilots across global operations.</a:t>
          </a:r>
        </a:p>
      </dgm:t>
    </dgm:pt>
    <dgm:pt modelId="{B52FDCF2-026B-4BB4-A358-E12B395FF4CD}" type="parTrans" cxnId="{BFC7C98C-CE0C-4B01-9BB7-EDD1C34DD15E}">
      <dgm:prSet/>
      <dgm:spPr/>
      <dgm:t>
        <a:bodyPr/>
        <a:lstStyle/>
        <a:p>
          <a:endParaRPr lang="en-US" sz="1600"/>
        </a:p>
      </dgm:t>
    </dgm:pt>
    <dgm:pt modelId="{A54221E0-8257-45A4-8AD6-053727770F05}" type="sibTrans" cxnId="{BFC7C98C-CE0C-4B01-9BB7-EDD1C34DD15E}">
      <dgm:prSet/>
      <dgm:spPr/>
      <dgm:t>
        <a:bodyPr/>
        <a:lstStyle/>
        <a:p>
          <a:endParaRPr lang="en-US" sz="1600"/>
        </a:p>
      </dgm:t>
    </dgm:pt>
    <dgm:pt modelId="{C8617549-9E71-45BC-A731-B73B4CB51143}">
      <dgm:prSet custT="1"/>
      <dgm:spPr/>
      <dgm:t>
        <a:bodyPr/>
        <a:lstStyle/>
        <a:p>
          <a:r>
            <a:rPr lang="en-US" sz="1400" dirty="0"/>
            <a:t>Continuously refine with </a:t>
          </a:r>
          <a:r>
            <a:rPr lang="en-US" sz="1400" i="1" dirty="0"/>
            <a:t>Doblin’s 10 Types</a:t>
          </a:r>
          <a:r>
            <a:rPr lang="en-US" sz="1400" dirty="0"/>
            <a:t> lens to find new innovation angles.</a:t>
          </a:r>
        </a:p>
      </dgm:t>
    </dgm:pt>
    <dgm:pt modelId="{A615CAFE-98D4-41F4-BF0A-F8E3A981BEE6}" type="parTrans" cxnId="{12771A24-5887-467C-B498-17C5180938C0}">
      <dgm:prSet/>
      <dgm:spPr/>
      <dgm:t>
        <a:bodyPr/>
        <a:lstStyle/>
        <a:p>
          <a:endParaRPr lang="en-US" sz="1600"/>
        </a:p>
      </dgm:t>
    </dgm:pt>
    <dgm:pt modelId="{3465E104-B5B2-4FA5-AE11-90A42C706277}" type="sibTrans" cxnId="{12771A24-5887-467C-B498-17C5180938C0}">
      <dgm:prSet/>
      <dgm:spPr/>
      <dgm:t>
        <a:bodyPr/>
        <a:lstStyle/>
        <a:p>
          <a:endParaRPr lang="en-US" sz="1600"/>
        </a:p>
      </dgm:t>
    </dgm:pt>
    <dgm:pt modelId="{B3874B6F-B0B6-4FD2-BA92-2C42496AE258}">
      <dgm:prSet custT="1"/>
      <dgm:spPr/>
      <dgm:t>
        <a:bodyPr/>
        <a:lstStyle/>
        <a:p>
          <a:r>
            <a:rPr lang="en-US" sz="1400" b="1" dirty="0"/>
            <a:t>Continuous Learning &amp; Optimization</a:t>
          </a:r>
          <a:endParaRPr lang="en-US" sz="1400" dirty="0"/>
        </a:p>
      </dgm:t>
    </dgm:pt>
    <dgm:pt modelId="{DAED9164-C876-4917-B378-D3045BEEF214}" type="parTrans" cxnId="{E66720AE-132E-4167-BC45-DEDFC0AECD4A}">
      <dgm:prSet/>
      <dgm:spPr/>
      <dgm:t>
        <a:bodyPr/>
        <a:lstStyle/>
        <a:p>
          <a:endParaRPr lang="en-US" sz="1600"/>
        </a:p>
      </dgm:t>
    </dgm:pt>
    <dgm:pt modelId="{0615CD2A-E616-40E9-8E0C-AF7101EED81E}" type="sibTrans" cxnId="{E66720AE-132E-4167-BC45-DEDFC0AECD4A}">
      <dgm:prSet/>
      <dgm:spPr/>
      <dgm:t>
        <a:bodyPr/>
        <a:lstStyle/>
        <a:p>
          <a:endParaRPr lang="en-US" sz="1600"/>
        </a:p>
      </dgm:t>
    </dgm:pt>
    <dgm:pt modelId="{B2E8B33B-3E75-47D2-A700-F5F0DBACD420}">
      <dgm:prSet custT="1"/>
      <dgm:spPr/>
      <dgm:t>
        <a:bodyPr/>
        <a:lstStyle/>
        <a:p>
          <a:r>
            <a:rPr lang="en-US" sz="1400" dirty="0"/>
            <a:t>Set up feedback loops to measure KPIs (e.g., cost savings, revenue growth, NPS).</a:t>
          </a:r>
        </a:p>
      </dgm:t>
    </dgm:pt>
    <dgm:pt modelId="{63BA67B6-90E5-4172-A673-C829060E7BEC}" type="parTrans" cxnId="{9869735C-B14A-48D3-83D2-E9663142D3D7}">
      <dgm:prSet/>
      <dgm:spPr/>
      <dgm:t>
        <a:bodyPr/>
        <a:lstStyle/>
        <a:p>
          <a:endParaRPr lang="en-US" sz="1600"/>
        </a:p>
      </dgm:t>
    </dgm:pt>
    <dgm:pt modelId="{D6DB9272-F5B7-4B48-B2D6-02B3899C4961}" type="sibTrans" cxnId="{9869735C-B14A-48D3-83D2-E9663142D3D7}">
      <dgm:prSet/>
      <dgm:spPr/>
      <dgm:t>
        <a:bodyPr/>
        <a:lstStyle/>
        <a:p>
          <a:endParaRPr lang="en-US" sz="1600"/>
        </a:p>
      </dgm:t>
    </dgm:pt>
    <dgm:pt modelId="{762B7087-E0CF-4FD6-BF49-023C258C1C24}">
      <dgm:prSet custT="1"/>
      <dgm:spPr/>
      <dgm:t>
        <a:bodyPr/>
        <a:lstStyle/>
        <a:p>
          <a:r>
            <a:rPr lang="en-US" sz="1400" dirty="0"/>
            <a:t>Maintain an AI “Center of Excellence” for governance and skill-building.</a:t>
          </a:r>
        </a:p>
      </dgm:t>
    </dgm:pt>
    <dgm:pt modelId="{D768AF14-B3A4-40D4-97AE-13316EB06312}" type="parTrans" cxnId="{F46EF4DD-8CAB-485D-A53C-45670DB813EF}">
      <dgm:prSet/>
      <dgm:spPr/>
      <dgm:t>
        <a:bodyPr/>
        <a:lstStyle/>
        <a:p>
          <a:endParaRPr lang="en-US" sz="1600"/>
        </a:p>
      </dgm:t>
    </dgm:pt>
    <dgm:pt modelId="{A83AB527-B8A5-421C-BB1A-AD5EFBD0A950}" type="sibTrans" cxnId="{F46EF4DD-8CAB-485D-A53C-45670DB813EF}">
      <dgm:prSet/>
      <dgm:spPr/>
      <dgm:t>
        <a:bodyPr/>
        <a:lstStyle/>
        <a:p>
          <a:endParaRPr lang="en-US" sz="1600"/>
        </a:p>
      </dgm:t>
    </dgm:pt>
    <dgm:pt modelId="{86C37C8C-FCE8-46B4-B865-F456A3A886BF}" type="pres">
      <dgm:prSet presAssocID="{699ACE5A-1BFD-4A27-B0DE-E1B732D0B935}" presName="Name0" presStyleCnt="0">
        <dgm:presLayoutVars>
          <dgm:chMax val="7"/>
          <dgm:chPref val="7"/>
          <dgm:dir/>
          <dgm:animOne val="branch"/>
          <dgm:animLvl val="lvl"/>
        </dgm:presLayoutVars>
      </dgm:prSet>
      <dgm:spPr/>
    </dgm:pt>
    <dgm:pt modelId="{D0B982B9-25D5-42AC-97A9-CA1AE33BA720}" type="pres">
      <dgm:prSet presAssocID="{42FC7CB3-B56E-4058-B962-1EC424B8FA08}" presName="ParentComposite" presStyleCnt="0"/>
      <dgm:spPr/>
    </dgm:pt>
    <dgm:pt modelId="{CC3980BA-BB35-4BBD-8BAD-DAF97BA79C69}" type="pres">
      <dgm:prSet presAssocID="{42FC7CB3-B56E-4058-B962-1EC424B8FA08}" presName="Chord" presStyleLbl="bgShp" presStyleIdx="0" presStyleCnt="4"/>
      <dgm:spPr/>
    </dgm:pt>
    <dgm:pt modelId="{BF863A2E-1F70-4AB0-BE31-8500C877C1A2}" type="pres">
      <dgm:prSet presAssocID="{42FC7CB3-B56E-4058-B962-1EC424B8FA08}" presName="Pie" presStyleLbl="alignNode1" presStyleIdx="0" presStyleCnt="4"/>
      <dgm:spPr/>
    </dgm:pt>
    <dgm:pt modelId="{CF2399FC-2406-40C1-B4C6-E03E52044FF8}" type="pres">
      <dgm:prSet presAssocID="{42FC7CB3-B56E-4058-B962-1EC424B8FA08}" presName="Parent" presStyleLbl="revTx" presStyleIdx="0" presStyleCnt="8">
        <dgm:presLayoutVars>
          <dgm:chMax val="1"/>
          <dgm:chPref val="1"/>
          <dgm:bulletEnabled val="1"/>
        </dgm:presLayoutVars>
      </dgm:prSet>
      <dgm:spPr/>
    </dgm:pt>
    <dgm:pt modelId="{1CE4319A-3C87-4C60-B0B6-85194EB6F63D}" type="pres">
      <dgm:prSet presAssocID="{EFBE7B6D-9000-4130-8AC9-32D2FEADCAF4}" presName="negSibTrans" presStyleCnt="0"/>
      <dgm:spPr/>
    </dgm:pt>
    <dgm:pt modelId="{31566F56-0BBB-46FB-9FEE-288BB20277BB}" type="pres">
      <dgm:prSet presAssocID="{42FC7CB3-B56E-4058-B962-1EC424B8FA08}" presName="composite" presStyleCnt="0"/>
      <dgm:spPr/>
    </dgm:pt>
    <dgm:pt modelId="{1FAC3D61-A116-4EF0-A8FD-0EDB171A1E4C}" type="pres">
      <dgm:prSet presAssocID="{42FC7CB3-B56E-4058-B962-1EC424B8FA08}" presName="Child" presStyleLbl="revTx" presStyleIdx="1" presStyleCnt="8">
        <dgm:presLayoutVars>
          <dgm:chMax val="0"/>
          <dgm:chPref val="0"/>
          <dgm:bulletEnabled val="1"/>
        </dgm:presLayoutVars>
      </dgm:prSet>
      <dgm:spPr/>
    </dgm:pt>
    <dgm:pt modelId="{5270EF19-3806-424F-823B-D306F5823D45}" type="pres">
      <dgm:prSet presAssocID="{53D5764C-38E5-4D43-9790-E72BF4339F9A}" presName="sibTrans" presStyleCnt="0"/>
      <dgm:spPr/>
    </dgm:pt>
    <dgm:pt modelId="{65051DFD-3735-4D36-84DD-E7F8B4EBE3D7}" type="pres">
      <dgm:prSet presAssocID="{0554E2FF-1211-4EBC-8DB9-A3433F021BFC}" presName="ParentComposite" presStyleCnt="0"/>
      <dgm:spPr/>
    </dgm:pt>
    <dgm:pt modelId="{8C5A14B4-9B94-463E-AD19-1357588C26EE}" type="pres">
      <dgm:prSet presAssocID="{0554E2FF-1211-4EBC-8DB9-A3433F021BFC}" presName="Chord" presStyleLbl="bgShp" presStyleIdx="1" presStyleCnt="4"/>
      <dgm:spPr/>
    </dgm:pt>
    <dgm:pt modelId="{C0597973-A883-4581-9FB9-FF283A50FEA7}" type="pres">
      <dgm:prSet presAssocID="{0554E2FF-1211-4EBC-8DB9-A3433F021BFC}" presName="Pie" presStyleLbl="alignNode1" presStyleIdx="1" presStyleCnt="4"/>
      <dgm:spPr/>
    </dgm:pt>
    <dgm:pt modelId="{689CF20C-FB09-4972-BC40-3DD327003A5C}" type="pres">
      <dgm:prSet presAssocID="{0554E2FF-1211-4EBC-8DB9-A3433F021BFC}" presName="Parent" presStyleLbl="revTx" presStyleIdx="2" presStyleCnt="8">
        <dgm:presLayoutVars>
          <dgm:chMax val="1"/>
          <dgm:chPref val="1"/>
          <dgm:bulletEnabled val="1"/>
        </dgm:presLayoutVars>
      </dgm:prSet>
      <dgm:spPr/>
    </dgm:pt>
    <dgm:pt modelId="{2352C095-3267-47A3-AFA5-D9ECACA7A280}" type="pres">
      <dgm:prSet presAssocID="{070EB230-83ED-41EF-851D-B02F90992CCE}" presName="negSibTrans" presStyleCnt="0"/>
      <dgm:spPr/>
    </dgm:pt>
    <dgm:pt modelId="{D00E10E1-488B-4FDB-88A3-E39302042E68}" type="pres">
      <dgm:prSet presAssocID="{0554E2FF-1211-4EBC-8DB9-A3433F021BFC}" presName="composite" presStyleCnt="0"/>
      <dgm:spPr/>
    </dgm:pt>
    <dgm:pt modelId="{D1751583-65CA-4CDE-B47B-2D2082D9D7A6}" type="pres">
      <dgm:prSet presAssocID="{0554E2FF-1211-4EBC-8DB9-A3433F021BFC}" presName="Child" presStyleLbl="revTx" presStyleIdx="3" presStyleCnt="8">
        <dgm:presLayoutVars>
          <dgm:chMax val="0"/>
          <dgm:chPref val="0"/>
          <dgm:bulletEnabled val="1"/>
        </dgm:presLayoutVars>
      </dgm:prSet>
      <dgm:spPr/>
    </dgm:pt>
    <dgm:pt modelId="{13584F73-B803-42D0-A39B-784948162D95}" type="pres">
      <dgm:prSet presAssocID="{9528FCC5-2A09-4C22-907B-94B466F73ECB}" presName="sibTrans" presStyleCnt="0"/>
      <dgm:spPr/>
    </dgm:pt>
    <dgm:pt modelId="{87441142-5DB4-472E-9A05-6DD78346FA50}" type="pres">
      <dgm:prSet presAssocID="{FF7E8201-AFEE-4D7F-830E-190C14B2CEBB}" presName="ParentComposite" presStyleCnt="0"/>
      <dgm:spPr/>
    </dgm:pt>
    <dgm:pt modelId="{7D493787-7C4E-4ECC-979D-46889A9428ED}" type="pres">
      <dgm:prSet presAssocID="{FF7E8201-AFEE-4D7F-830E-190C14B2CEBB}" presName="Chord" presStyleLbl="bgShp" presStyleIdx="2" presStyleCnt="4"/>
      <dgm:spPr/>
    </dgm:pt>
    <dgm:pt modelId="{C40AF6E0-1BA7-41AC-B596-C1B89764A14A}" type="pres">
      <dgm:prSet presAssocID="{FF7E8201-AFEE-4D7F-830E-190C14B2CEBB}" presName="Pie" presStyleLbl="alignNode1" presStyleIdx="2" presStyleCnt="4"/>
      <dgm:spPr/>
    </dgm:pt>
    <dgm:pt modelId="{6144C80D-2D4E-43AA-8B42-EC91FE515BF9}" type="pres">
      <dgm:prSet presAssocID="{FF7E8201-AFEE-4D7F-830E-190C14B2CEBB}" presName="Parent" presStyleLbl="revTx" presStyleIdx="4" presStyleCnt="8">
        <dgm:presLayoutVars>
          <dgm:chMax val="1"/>
          <dgm:chPref val="1"/>
          <dgm:bulletEnabled val="1"/>
        </dgm:presLayoutVars>
      </dgm:prSet>
      <dgm:spPr/>
    </dgm:pt>
    <dgm:pt modelId="{18B54470-9EA1-4C4B-8821-ACCC82C2682A}" type="pres">
      <dgm:prSet presAssocID="{A54221E0-8257-45A4-8AD6-053727770F05}" presName="negSibTrans" presStyleCnt="0"/>
      <dgm:spPr/>
    </dgm:pt>
    <dgm:pt modelId="{4A86FA25-1642-4788-A10C-48B67DB79E86}" type="pres">
      <dgm:prSet presAssocID="{FF7E8201-AFEE-4D7F-830E-190C14B2CEBB}" presName="composite" presStyleCnt="0"/>
      <dgm:spPr/>
    </dgm:pt>
    <dgm:pt modelId="{0188B68B-BDE0-403F-9156-8AC4FC7F431E}" type="pres">
      <dgm:prSet presAssocID="{FF7E8201-AFEE-4D7F-830E-190C14B2CEBB}" presName="Child" presStyleLbl="revTx" presStyleIdx="5" presStyleCnt="8">
        <dgm:presLayoutVars>
          <dgm:chMax val="0"/>
          <dgm:chPref val="0"/>
          <dgm:bulletEnabled val="1"/>
        </dgm:presLayoutVars>
      </dgm:prSet>
      <dgm:spPr/>
    </dgm:pt>
    <dgm:pt modelId="{F47C5B2B-B17A-4D64-9B7D-7B8D5772F506}" type="pres">
      <dgm:prSet presAssocID="{C43268CB-50D8-4AC8-B460-DF5A6C4D06E5}" presName="sibTrans" presStyleCnt="0"/>
      <dgm:spPr/>
    </dgm:pt>
    <dgm:pt modelId="{46DCC535-6488-4D13-AB2F-8820092CACD9}" type="pres">
      <dgm:prSet presAssocID="{B3874B6F-B0B6-4FD2-BA92-2C42496AE258}" presName="ParentComposite" presStyleCnt="0"/>
      <dgm:spPr/>
    </dgm:pt>
    <dgm:pt modelId="{7707FD18-E4BD-464A-B65E-457D52111C23}" type="pres">
      <dgm:prSet presAssocID="{B3874B6F-B0B6-4FD2-BA92-2C42496AE258}" presName="Chord" presStyleLbl="bgShp" presStyleIdx="3" presStyleCnt="4"/>
      <dgm:spPr/>
    </dgm:pt>
    <dgm:pt modelId="{B68A67B7-2C3E-4E7B-956B-7E0BFE042A1C}" type="pres">
      <dgm:prSet presAssocID="{B3874B6F-B0B6-4FD2-BA92-2C42496AE258}" presName="Pie" presStyleLbl="alignNode1" presStyleIdx="3" presStyleCnt="4"/>
      <dgm:spPr/>
    </dgm:pt>
    <dgm:pt modelId="{EB558842-757A-474E-887F-B9BE86506844}" type="pres">
      <dgm:prSet presAssocID="{B3874B6F-B0B6-4FD2-BA92-2C42496AE258}" presName="Parent" presStyleLbl="revTx" presStyleIdx="6" presStyleCnt="8">
        <dgm:presLayoutVars>
          <dgm:chMax val="1"/>
          <dgm:chPref val="1"/>
          <dgm:bulletEnabled val="1"/>
        </dgm:presLayoutVars>
      </dgm:prSet>
      <dgm:spPr/>
    </dgm:pt>
    <dgm:pt modelId="{AF364D19-5B7C-49C0-83B7-FD7CDB185688}" type="pres">
      <dgm:prSet presAssocID="{D6DB9272-F5B7-4B48-B2D6-02B3899C4961}" presName="negSibTrans" presStyleCnt="0"/>
      <dgm:spPr/>
    </dgm:pt>
    <dgm:pt modelId="{D791B3EE-03A4-4952-84B4-F5D606C5FCC5}" type="pres">
      <dgm:prSet presAssocID="{B3874B6F-B0B6-4FD2-BA92-2C42496AE258}" presName="composite" presStyleCnt="0"/>
      <dgm:spPr/>
    </dgm:pt>
    <dgm:pt modelId="{5A3421D6-97FA-4527-B7C0-56DE27026836}" type="pres">
      <dgm:prSet presAssocID="{B3874B6F-B0B6-4FD2-BA92-2C42496AE258}" presName="Child" presStyleLbl="revTx" presStyleIdx="7" presStyleCnt="8">
        <dgm:presLayoutVars>
          <dgm:chMax val="0"/>
          <dgm:chPref val="0"/>
          <dgm:bulletEnabled val="1"/>
        </dgm:presLayoutVars>
      </dgm:prSet>
      <dgm:spPr/>
    </dgm:pt>
  </dgm:ptLst>
  <dgm:cxnLst>
    <dgm:cxn modelId="{6B5F591F-45A9-4A61-9D38-93A39DA5D0F1}" type="presOf" srcId="{B3874B6F-B0B6-4FD2-BA92-2C42496AE258}" destId="{EB558842-757A-474E-887F-B9BE86506844}" srcOrd="0" destOrd="0" presId="urn:microsoft.com/office/officeart/2009/3/layout/PieProcess"/>
    <dgm:cxn modelId="{12771A24-5887-467C-B498-17C5180938C0}" srcId="{FF7E8201-AFEE-4D7F-830E-190C14B2CEBB}" destId="{C8617549-9E71-45BC-A731-B73B4CB51143}" srcOrd="1" destOrd="0" parTransId="{A615CAFE-98D4-41F4-BF0A-F8E3A981BEE6}" sibTransId="{3465E104-B5B2-4FA5-AE11-90A42C706277}"/>
    <dgm:cxn modelId="{B22EF437-2C4E-4F3D-88F2-92890DA87638}" type="presOf" srcId="{C8617549-9E71-45BC-A731-B73B4CB51143}" destId="{0188B68B-BDE0-403F-9156-8AC4FC7F431E}" srcOrd="0" destOrd="1" presId="urn:microsoft.com/office/officeart/2009/3/layout/PieProcess"/>
    <dgm:cxn modelId="{9869735C-B14A-48D3-83D2-E9663142D3D7}" srcId="{B3874B6F-B0B6-4FD2-BA92-2C42496AE258}" destId="{B2E8B33B-3E75-47D2-A700-F5F0DBACD420}" srcOrd="0" destOrd="0" parTransId="{63BA67B6-90E5-4172-A673-C829060E7BEC}" sibTransId="{D6DB9272-F5B7-4B48-B2D6-02B3899C4961}"/>
    <dgm:cxn modelId="{C246B662-2A0E-454E-9590-FCDEFF14ADC5}" type="presOf" srcId="{0554E2FF-1211-4EBC-8DB9-A3433F021BFC}" destId="{689CF20C-FB09-4972-BC40-3DD327003A5C}" srcOrd="0" destOrd="0" presId="urn:microsoft.com/office/officeart/2009/3/layout/PieProcess"/>
    <dgm:cxn modelId="{E077B868-4B94-4AEF-84C3-2EF82A919E84}" type="presOf" srcId="{09D739EF-90FD-4103-9296-D5A159F5FE7F}" destId="{1FAC3D61-A116-4EF0-A8FD-0EDB171A1E4C}" srcOrd="0" destOrd="0" presId="urn:microsoft.com/office/officeart/2009/3/layout/PieProcess"/>
    <dgm:cxn modelId="{475BE66B-82A3-40D7-8E71-F331C1028D78}" type="presOf" srcId="{762B7087-E0CF-4FD6-BF49-023C258C1C24}" destId="{5A3421D6-97FA-4527-B7C0-56DE27026836}" srcOrd="0" destOrd="1" presId="urn:microsoft.com/office/officeart/2009/3/layout/PieProcess"/>
    <dgm:cxn modelId="{89880052-7B02-4D54-9E8E-5DBC64B058FE}" srcId="{42FC7CB3-B56E-4058-B962-1EC424B8FA08}" destId="{09D739EF-90FD-4103-9296-D5A159F5FE7F}" srcOrd="0" destOrd="0" parTransId="{7363A888-96BE-471A-BD1F-744F923745C7}" sibTransId="{EFBE7B6D-9000-4130-8AC9-32D2FEADCAF4}"/>
    <dgm:cxn modelId="{A2D63376-3F3C-4482-B947-8BAD91260CA0}" type="presOf" srcId="{B2E8B33B-3E75-47D2-A700-F5F0DBACD420}" destId="{5A3421D6-97FA-4527-B7C0-56DE27026836}" srcOrd="0" destOrd="0" presId="urn:microsoft.com/office/officeart/2009/3/layout/PieProcess"/>
    <dgm:cxn modelId="{88B13657-B911-46B5-9400-014A2F2EB1ED}" srcId="{0554E2FF-1211-4EBC-8DB9-A3433F021BFC}" destId="{E24C48A6-9288-496D-8EBE-5139E2913228}" srcOrd="1" destOrd="0" parTransId="{DAF2B579-CF6A-45F8-B2BA-5D6942891135}" sibTransId="{C4C0E1F8-69EB-4ED5-915F-A171B79F7D67}"/>
    <dgm:cxn modelId="{0CA6487C-BB54-4248-B888-2FAE2E83222F}" type="presOf" srcId="{C4E476A4-5751-4E97-8A96-E847A00987A9}" destId="{D1751583-65CA-4CDE-B47B-2D2082D9D7A6}" srcOrd="0" destOrd="0" presId="urn:microsoft.com/office/officeart/2009/3/layout/PieProcess"/>
    <dgm:cxn modelId="{B6E58588-1A61-473C-B7F7-1CD797C52940}" srcId="{699ACE5A-1BFD-4A27-B0DE-E1B732D0B935}" destId="{0554E2FF-1211-4EBC-8DB9-A3433F021BFC}" srcOrd="1" destOrd="0" parTransId="{235A1114-78C3-4BA5-AA65-5C2EBCE21173}" sibTransId="{9528FCC5-2A09-4C22-907B-94B466F73ECB}"/>
    <dgm:cxn modelId="{BFC7C98C-CE0C-4B01-9BB7-EDD1C34DD15E}" srcId="{FF7E8201-AFEE-4D7F-830E-190C14B2CEBB}" destId="{01B05D8F-02E9-4A0D-B263-D1A86E7855D5}" srcOrd="0" destOrd="0" parTransId="{B52FDCF2-026B-4BB4-A358-E12B395FF4CD}" sibTransId="{A54221E0-8257-45A4-8AD6-053727770F05}"/>
    <dgm:cxn modelId="{654E3791-001A-4D88-967E-CED48668ACAD}" type="presOf" srcId="{699ACE5A-1BFD-4A27-B0DE-E1B732D0B935}" destId="{86C37C8C-FCE8-46B4-B865-F456A3A886BF}" srcOrd="0" destOrd="0" presId="urn:microsoft.com/office/officeart/2009/3/layout/PieProcess"/>
    <dgm:cxn modelId="{FFB4199F-09B3-4548-9AE9-783124A2B866}" type="presOf" srcId="{01B05D8F-02E9-4A0D-B263-D1A86E7855D5}" destId="{0188B68B-BDE0-403F-9156-8AC4FC7F431E}" srcOrd="0" destOrd="0" presId="urn:microsoft.com/office/officeart/2009/3/layout/PieProcess"/>
    <dgm:cxn modelId="{E66720AE-132E-4167-BC45-DEDFC0AECD4A}" srcId="{699ACE5A-1BFD-4A27-B0DE-E1B732D0B935}" destId="{B3874B6F-B0B6-4FD2-BA92-2C42496AE258}" srcOrd="3" destOrd="0" parTransId="{DAED9164-C876-4917-B378-D3045BEEF214}" sibTransId="{0615CD2A-E616-40E9-8E0C-AF7101EED81E}"/>
    <dgm:cxn modelId="{0BA10BC9-BD86-4510-BCE1-1917EC88009D}" srcId="{699ACE5A-1BFD-4A27-B0DE-E1B732D0B935}" destId="{42FC7CB3-B56E-4058-B962-1EC424B8FA08}" srcOrd="0" destOrd="0" parTransId="{122E8430-A695-4D9D-8588-8A36F9515974}" sibTransId="{53D5764C-38E5-4D43-9790-E72BF4339F9A}"/>
    <dgm:cxn modelId="{8DC163C9-9A17-493F-8D86-63565C846BD7}" type="presOf" srcId="{E24C48A6-9288-496D-8EBE-5139E2913228}" destId="{D1751583-65CA-4CDE-B47B-2D2082D9D7A6}" srcOrd="0" destOrd="1" presId="urn:microsoft.com/office/officeart/2009/3/layout/PieProcess"/>
    <dgm:cxn modelId="{7DC6C1CD-93B2-4C88-AD66-A8A1B22D45B7}" srcId="{699ACE5A-1BFD-4A27-B0DE-E1B732D0B935}" destId="{FF7E8201-AFEE-4D7F-830E-190C14B2CEBB}" srcOrd="2" destOrd="0" parTransId="{2CB4AB25-833C-46A9-B192-FB03C60D92BB}" sibTransId="{C43268CB-50D8-4AC8-B460-DF5A6C4D06E5}"/>
    <dgm:cxn modelId="{F46EF4DD-8CAB-485D-A53C-45670DB813EF}" srcId="{B3874B6F-B0B6-4FD2-BA92-2C42496AE258}" destId="{762B7087-E0CF-4FD6-BF49-023C258C1C24}" srcOrd="1" destOrd="0" parTransId="{D768AF14-B3A4-40D4-97AE-13316EB06312}" sibTransId="{A83AB527-B8A5-421C-BB1A-AD5EFBD0A950}"/>
    <dgm:cxn modelId="{D11BAEE3-9139-4C6B-918C-85486BEFF8F2}" type="presOf" srcId="{42FC7CB3-B56E-4058-B962-1EC424B8FA08}" destId="{CF2399FC-2406-40C1-B4C6-E03E52044FF8}" srcOrd="0" destOrd="0" presId="urn:microsoft.com/office/officeart/2009/3/layout/PieProcess"/>
    <dgm:cxn modelId="{1BBC64E7-76BA-4946-931B-AFAD43DDA37B}" type="presOf" srcId="{FF7E8201-AFEE-4D7F-830E-190C14B2CEBB}" destId="{6144C80D-2D4E-43AA-8B42-EC91FE515BF9}" srcOrd="0" destOrd="0" presId="urn:microsoft.com/office/officeart/2009/3/layout/PieProcess"/>
    <dgm:cxn modelId="{26143AFF-5DD3-4CDC-AD32-5F7CCD1E08F5}" srcId="{0554E2FF-1211-4EBC-8DB9-A3433F021BFC}" destId="{C4E476A4-5751-4E97-8A96-E847A00987A9}" srcOrd="0" destOrd="0" parTransId="{7292AACC-966C-42BA-87BF-2F09788F7B51}" sibTransId="{070EB230-83ED-41EF-851D-B02F90992CCE}"/>
    <dgm:cxn modelId="{68828CE4-E842-4377-B620-0E7914ADC835}" type="presParOf" srcId="{86C37C8C-FCE8-46B4-B865-F456A3A886BF}" destId="{D0B982B9-25D5-42AC-97A9-CA1AE33BA720}" srcOrd="0" destOrd="0" presId="urn:microsoft.com/office/officeart/2009/3/layout/PieProcess"/>
    <dgm:cxn modelId="{30715986-6ACC-4AE9-B9F8-3411D51BA2FB}" type="presParOf" srcId="{D0B982B9-25D5-42AC-97A9-CA1AE33BA720}" destId="{CC3980BA-BB35-4BBD-8BAD-DAF97BA79C69}" srcOrd="0" destOrd="0" presId="urn:microsoft.com/office/officeart/2009/3/layout/PieProcess"/>
    <dgm:cxn modelId="{53A6E493-3488-42F4-B959-C93E1E728690}" type="presParOf" srcId="{D0B982B9-25D5-42AC-97A9-CA1AE33BA720}" destId="{BF863A2E-1F70-4AB0-BE31-8500C877C1A2}" srcOrd="1" destOrd="0" presId="urn:microsoft.com/office/officeart/2009/3/layout/PieProcess"/>
    <dgm:cxn modelId="{6B1729A0-D21D-4EBE-8D34-CBE551880B82}" type="presParOf" srcId="{D0B982B9-25D5-42AC-97A9-CA1AE33BA720}" destId="{CF2399FC-2406-40C1-B4C6-E03E52044FF8}" srcOrd="2" destOrd="0" presId="urn:microsoft.com/office/officeart/2009/3/layout/PieProcess"/>
    <dgm:cxn modelId="{9E6AFC9F-DA53-44E6-B394-EC7FE6216381}" type="presParOf" srcId="{86C37C8C-FCE8-46B4-B865-F456A3A886BF}" destId="{1CE4319A-3C87-4C60-B0B6-85194EB6F63D}" srcOrd="1" destOrd="0" presId="urn:microsoft.com/office/officeart/2009/3/layout/PieProcess"/>
    <dgm:cxn modelId="{FC972453-6BD7-4426-8A41-303AC600DA33}" type="presParOf" srcId="{86C37C8C-FCE8-46B4-B865-F456A3A886BF}" destId="{31566F56-0BBB-46FB-9FEE-288BB20277BB}" srcOrd="2" destOrd="0" presId="urn:microsoft.com/office/officeart/2009/3/layout/PieProcess"/>
    <dgm:cxn modelId="{E67E715C-D650-4784-91FF-CCC4B6AED95B}" type="presParOf" srcId="{31566F56-0BBB-46FB-9FEE-288BB20277BB}" destId="{1FAC3D61-A116-4EF0-A8FD-0EDB171A1E4C}" srcOrd="0" destOrd="0" presId="urn:microsoft.com/office/officeart/2009/3/layout/PieProcess"/>
    <dgm:cxn modelId="{5A595F4F-33DC-4BE9-A265-36B9D2B7A229}" type="presParOf" srcId="{86C37C8C-FCE8-46B4-B865-F456A3A886BF}" destId="{5270EF19-3806-424F-823B-D306F5823D45}" srcOrd="3" destOrd="0" presId="urn:microsoft.com/office/officeart/2009/3/layout/PieProcess"/>
    <dgm:cxn modelId="{CD654147-8767-41DE-8568-AA46D23481BC}" type="presParOf" srcId="{86C37C8C-FCE8-46B4-B865-F456A3A886BF}" destId="{65051DFD-3735-4D36-84DD-E7F8B4EBE3D7}" srcOrd="4" destOrd="0" presId="urn:microsoft.com/office/officeart/2009/3/layout/PieProcess"/>
    <dgm:cxn modelId="{E55D0CEB-4727-48C0-B4BA-D438F163DD7A}" type="presParOf" srcId="{65051DFD-3735-4D36-84DD-E7F8B4EBE3D7}" destId="{8C5A14B4-9B94-463E-AD19-1357588C26EE}" srcOrd="0" destOrd="0" presId="urn:microsoft.com/office/officeart/2009/3/layout/PieProcess"/>
    <dgm:cxn modelId="{0C128E3E-AB7B-4F2C-9F7A-68EDA8E0B75C}" type="presParOf" srcId="{65051DFD-3735-4D36-84DD-E7F8B4EBE3D7}" destId="{C0597973-A883-4581-9FB9-FF283A50FEA7}" srcOrd="1" destOrd="0" presId="urn:microsoft.com/office/officeart/2009/3/layout/PieProcess"/>
    <dgm:cxn modelId="{F8058B4F-99AF-4F8A-9630-E86AFA4977C0}" type="presParOf" srcId="{65051DFD-3735-4D36-84DD-E7F8B4EBE3D7}" destId="{689CF20C-FB09-4972-BC40-3DD327003A5C}" srcOrd="2" destOrd="0" presId="urn:microsoft.com/office/officeart/2009/3/layout/PieProcess"/>
    <dgm:cxn modelId="{EC4FF7E7-E6AB-4CC0-BBD0-D3737E515014}" type="presParOf" srcId="{86C37C8C-FCE8-46B4-B865-F456A3A886BF}" destId="{2352C095-3267-47A3-AFA5-D9ECACA7A280}" srcOrd="5" destOrd="0" presId="urn:microsoft.com/office/officeart/2009/3/layout/PieProcess"/>
    <dgm:cxn modelId="{29C46F88-3FE4-4734-9E9C-C8ED9C3CAD44}" type="presParOf" srcId="{86C37C8C-FCE8-46B4-B865-F456A3A886BF}" destId="{D00E10E1-488B-4FDB-88A3-E39302042E68}" srcOrd="6" destOrd="0" presId="urn:microsoft.com/office/officeart/2009/3/layout/PieProcess"/>
    <dgm:cxn modelId="{5B7A9892-B2CF-4606-8295-9CC59E005B56}" type="presParOf" srcId="{D00E10E1-488B-4FDB-88A3-E39302042E68}" destId="{D1751583-65CA-4CDE-B47B-2D2082D9D7A6}" srcOrd="0" destOrd="0" presId="urn:microsoft.com/office/officeart/2009/3/layout/PieProcess"/>
    <dgm:cxn modelId="{C020EC7C-655D-4875-A394-24772BD8AD9B}" type="presParOf" srcId="{86C37C8C-FCE8-46B4-B865-F456A3A886BF}" destId="{13584F73-B803-42D0-A39B-784948162D95}" srcOrd="7" destOrd="0" presId="urn:microsoft.com/office/officeart/2009/3/layout/PieProcess"/>
    <dgm:cxn modelId="{64F4FB70-8554-45CD-B922-F4AD2F38FAC7}" type="presParOf" srcId="{86C37C8C-FCE8-46B4-B865-F456A3A886BF}" destId="{87441142-5DB4-472E-9A05-6DD78346FA50}" srcOrd="8" destOrd="0" presId="urn:microsoft.com/office/officeart/2009/3/layout/PieProcess"/>
    <dgm:cxn modelId="{F2C0EA23-519C-4030-A437-42A1CC63E55C}" type="presParOf" srcId="{87441142-5DB4-472E-9A05-6DD78346FA50}" destId="{7D493787-7C4E-4ECC-979D-46889A9428ED}" srcOrd="0" destOrd="0" presId="urn:microsoft.com/office/officeart/2009/3/layout/PieProcess"/>
    <dgm:cxn modelId="{EB94CA4E-42A9-41AD-8455-9EED1BEF4116}" type="presParOf" srcId="{87441142-5DB4-472E-9A05-6DD78346FA50}" destId="{C40AF6E0-1BA7-41AC-B596-C1B89764A14A}" srcOrd="1" destOrd="0" presId="urn:microsoft.com/office/officeart/2009/3/layout/PieProcess"/>
    <dgm:cxn modelId="{B4F3982E-81BE-401D-BB86-9A7EC8AA2A1B}" type="presParOf" srcId="{87441142-5DB4-472E-9A05-6DD78346FA50}" destId="{6144C80D-2D4E-43AA-8B42-EC91FE515BF9}" srcOrd="2" destOrd="0" presId="urn:microsoft.com/office/officeart/2009/3/layout/PieProcess"/>
    <dgm:cxn modelId="{04E152BD-B6DF-4925-989B-4089D89BB88D}" type="presParOf" srcId="{86C37C8C-FCE8-46B4-B865-F456A3A886BF}" destId="{18B54470-9EA1-4C4B-8821-ACCC82C2682A}" srcOrd="9" destOrd="0" presId="urn:microsoft.com/office/officeart/2009/3/layout/PieProcess"/>
    <dgm:cxn modelId="{59B849CC-9C52-4AC6-BE07-8A49E673536B}" type="presParOf" srcId="{86C37C8C-FCE8-46B4-B865-F456A3A886BF}" destId="{4A86FA25-1642-4788-A10C-48B67DB79E86}" srcOrd="10" destOrd="0" presId="urn:microsoft.com/office/officeart/2009/3/layout/PieProcess"/>
    <dgm:cxn modelId="{852CADCD-8D82-4E5C-980C-5EBBF5C40C24}" type="presParOf" srcId="{4A86FA25-1642-4788-A10C-48B67DB79E86}" destId="{0188B68B-BDE0-403F-9156-8AC4FC7F431E}" srcOrd="0" destOrd="0" presId="urn:microsoft.com/office/officeart/2009/3/layout/PieProcess"/>
    <dgm:cxn modelId="{20F6E22C-502B-490C-A48B-CB615F142A04}" type="presParOf" srcId="{86C37C8C-FCE8-46B4-B865-F456A3A886BF}" destId="{F47C5B2B-B17A-4D64-9B7D-7B8D5772F506}" srcOrd="11" destOrd="0" presId="urn:microsoft.com/office/officeart/2009/3/layout/PieProcess"/>
    <dgm:cxn modelId="{ABEA9D26-CD44-4A40-B2A4-67235E0EAF30}" type="presParOf" srcId="{86C37C8C-FCE8-46B4-B865-F456A3A886BF}" destId="{46DCC535-6488-4D13-AB2F-8820092CACD9}" srcOrd="12" destOrd="0" presId="urn:microsoft.com/office/officeart/2009/3/layout/PieProcess"/>
    <dgm:cxn modelId="{AA3F1487-7892-40EC-A39F-E0A0E250435D}" type="presParOf" srcId="{46DCC535-6488-4D13-AB2F-8820092CACD9}" destId="{7707FD18-E4BD-464A-B65E-457D52111C23}" srcOrd="0" destOrd="0" presId="urn:microsoft.com/office/officeart/2009/3/layout/PieProcess"/>
    <dgm:cxn modelId="{AA3D5FB2-D45B-42B2-9FB7-7D9728DAD945}" type="presParOf" srcId="{46DCC535-6488-4D13-AB2F-8820092CACD9}" destId="{B68A67B7-2C3E-4E7B-956B-7E0BFE042A1C}" srcOrd="1" destOrd="0" presId="urn:microsoft.com/office/officeart/2009/3/layout/PieProcess"/>
    <dgm:cxn modelId="{CBC11F1C-B83A-475F-A7E5-9F636D8E4561}" type="presParOf" srcId="{46DCC535-6488-4D13-AB2F-8820092CACD9}" destId="{EB558842-757A-474E-887F-B9BE86506844}" srcOrd="2" destOrd="0" presId="urn:microsoft.com/office/officeart/2009/3/layout/PieProcess"/>
    <dgm:cxn modelId="{96FFBE98-86F8-464D-9E63-0358F479796B}" type="presParOf" srcId="{86C37C8C-FCE8-46B4-B865-F456A3A886BF}" destId="{AF364D19-5B7C-49C0-83B7-FD7CDB185688}" srcOrd="13" destOrd="0" presId="urn:microsoft.com/office/officeart/2009/3/layout/PieProcess"/>
    <dgm:cxn modelId="{B834BA73-8EF9-4557-9086-9FA4BA2A35E7}" type="presParOf" srcId="{86C37C8C-FCE8-46B4-B865-F456A3A886BF}" destId="{D791B3EE-03A4-4952-84B4-F5D606C5FCC5}" srcOrd="14" destOrd="0" presId="urn:microsoft.com/office/officeart/2009/3/layout/PieProcess"/>
    <dgm:cxn modelId="{A653415C-6F53-4A86-BD05-6F8FD9C7A44C}" type="presParOf" srcId="{D791B3EE-03A4-4952-84B4-F5D606C5FCC5}" destId="{5A3421D6-97FA-4527-B7C0-56DE27026836}" srcOrd="0" destOrd="0" presId="urn:microsoft.com/office/officeart/2009/3/layout/Pi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AFAEE8-BC80-473F-AA90-163E1134A3B6}">
      <dsp:nvSpPr>
        <dsp:cNvPr id="0" name=""/>
        <dsp:cNvSpPr/>
      </dsp:nvSpPr>
      <dsp:spPr>
        <a:xfrm>
          <a:off x="1231199" y="55498"/>
          <a:ext cx="2663932" cy="2663932"/>
        </a:xfrm>
        <a:prstGeom prst="ellipse">
          <a:avLst/>
        </a:prstGeom>
        <a:solidFill>
          <a:schemeClr val="accent2">
            <a:alpha val="50000"/>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r>
            <a:rPr lang="en-IN" sz="1500" kern="1200"/>
            <a:t>ML : </a:t>
          </a:r>
          <a:r>
            <a:rPr kumimoji="0" lang="en-US" altLang="en-US" sz="1500" b="0" i="0" u="none" strike="noStrike" kern="1200" cap="none" normalizeH="0" baseline="0">
              <a:ln/>
              <a:effectLst/>
              <a:latin typeface="Arial" panose="020B0604020202020204" pitchFamily="34" charset="0"/>
            </a:rPr>
            <a:t>Algorithms learning from data.</a:t>
          </a:r>
          <a:endParaRPr lang="en-IN" sz="1500" kern="1200" dirty="0"/>
        </a:p>
      </dsp:txBody>
      <dsp:txXfrm>
        <a:off x="1586390" y="521686"/>
        <a:ext cx="1953550" cy="1198769"/>
      </dsp:txXfrm>
    </dsp:sp>
    <dsp:sp modelId="{33736B54-0209-43D2-83EB-574CC8743FEB}">
      <dsp:nvSpPr>
        <dsp:cNvPr id="0" name=""/>
        <dsp:cNvSpPr/>
      </dsp:nvSpPr>
      <dsp:spPr>
        <a:xfrm>
          <a:off x="2192434" y="1720456"/>
          <a:ext cx="2663932" cy="2663932"/>
        </a:xfrm>
        <a:prstGeom prst="ellipse">
          <a:avLst/>
        </a:prstGeom>
        <a:solidFill>
          <a:schemeClr val="accent3">
            <a:alpha val="50000"/>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r>
            <a:rPr lang="en-IN" sz="1500" kern="1200" dirty="0"/>
            <a:t>AI : </a:t>
          </a:r>
          <a:r>
            <a:rPr kumimoji="0" lang="en-US" altLang="en-US" sz="1500" b="0" i="0" u="none" strike="noStrike" kern="1200" cap="none" normalizeH="0" baseline="0" dirty="0">
              <a:ln/>
              <a:effectLst/>
              <a:latin typeface="Arial" panose="020B0604020202020204" pitchFamily="34" charset="0"/>
            </a:rPr>
            <a:t>The umbrella term that includes ML/DL and extends to reasoning, problem-solving, and creative tasks. </a:t>
          </a:r>
          <a:endParaRPr lang="en-IN" sz="1500" kern="1200" dirty="0"/>
        </a:p>
      </dsp:txBody>
      <dsp:txXfrm>
        <a:off x="3007154" y="2408639"/>
        <a:ext cx="1598359" cy="1465163"/>
      </dsp:txXfrm>
    </dsp:sp>
    <dsp:sp modelId="{D478E6F3-BA37-4F45-80E6-B90F96BC5E0B}">
      <dsp:nvSpPr>
        <dsp:cNvPr id="0" name=""/>
        <dsp:cNvSpPr/>
      </dsp:nvSpPr>
      <dsp:spPr>
        <a:xfrm>
          <a:off x="269963" y="1720456"/>
          <a:ext cx="2663932" cy="2663932"/>
        </a:xfrm>
        <a:prstGeom prst="ellipse">
          <a:avLst/>
        </a:prstGeom>
        <a:solidFill>
          <a:schemeClr val="accent4">
            <a:alpha val="50000"/>
            <a:hueOff val="0"/>
            <a:satOff val="0"/>
            <a:lumOff val="0"/>
            <a:alphaOff val="0"/>
          </a:schemeClr>
        </a:solidFill>
        <a:ln w="2222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666750">
            <a:lnSpc>
              <a:spcPct val="90000"/>
            </a:lnSpc>
            <a:spcBef>
              <a:spcPct val="0"/>
            </a:spcBef>
            <a:spcAft>
              <a:spcPct val="35000"/>
            </a:spcAft>
            <a:buNone/>
          </a:pPr>
          <a:r>
            <a:rPr lang="en-IN" sz="1500" kern="1200" dirty="0"/>
            <a:t>DL : </a:t>
          </a:r>
          <a:r>
            <a:rPr kumimoji="0" lang="en-US" altLang="en-US" sz="1500" b="0" i="0" u="none" strike="noStrike" kern="1200" cap="none" normalizeH="0" baseline="0" dirty="0">
              <a:ln/>
              <a:effectLst/>
              <a:latin typeface="Arial" panose="020B0604020202020204" pitchFamily="34" charset="0"/>
            </a:rPr>
            <a:t>Subset of ML using neural networks for complex tasks.</a:t>
          </a:r>
          <a:endParaRPr lang="en-IN" sz="1500" kern="1200" dirty="0"/>
        </a:p>
      </dsp:txBody>
      <dsp:txXfrm>
        <a:off x="520817" y="2408639"/>
        <a:ext cx="1598359" cy="146516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C43204-7F3B-4ACC-81BF-7329FB305838}">
      <dsp:nvSpPr>
        <dsp:cNvPr id="0" name=""/>
        <dsp:cNvSpPr/>
      </dsp:nvSpPr>
      <dsp:spPr>
        <a:xfrm>
          <a:off x="2659" y="0"/>
          <a:ext cx="1570475" cy="628804"/>
        </a:xfrm>
        <a:prstGeom prst="rect">
          <a:avLst/>
        </a:prstGeom>
        <a:solidFill>
          <a:schemeClr val="accent2">
            <a:hueOff val="0"/>
            <a:satOff val="0"/>
            <a:lumOff val="0"/>
            <a:alphaOff val="0"/>
          </a:schemeClr>
        </a:solidFill>
        <a:ln w="2222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kumimoji="0" lang="en-US" altLang="en-US" sz="1800" b="1" i="0" u="none" strike="noStrike" kern="1200" cap="none" normalizeH="0" baseline="0" dirty="0">
              <a:ln/>
              <a:effectLst/>
            </a:rPr>
            <a:t>Banking &amp; Finance</a:t>
          </a:r>
          <a:r>
            <a:rPr kumimoji="0" lang="en-US" altLang="en-US" sz="1800" b="0" i="0" u="none" strike="noStrike" kern="1200" cap="none" normalizeH="0" baseline="0" dirty="0">
              <a:ln/>
              <a:effectLst/>
            </a:rPr>
            <a:t>:</a:t>
          </a:r>
          <a:endParaRPr lang="en-IN" sz="1800" kern="1200" dirty="0"/>
        </a:p>
      </dsp:txBody>
      <dsp:txXfrm>
        <a:off x="2659" y="0"/>
        <a:ext cx="1570475" cy="628804"/>
      </dsp:txXfrm>
    </dsp:sp>
    <dsp:sp modelId="{20D6CD6E-E9AA-4EC5-966F-C0F271FDAF58}">
      <dsp:nvSpPr>
        <dsp:cNvPr id="0" name=""/>
        <dsp:cNvSpPr/>
      </dsp:nvSpPr>
      <dsp:spPr>
        <a:xfrm>
          <a:off x="2659" y="628804"/>
          <a:ext cx="1570475" cy="3744757"/>
        </a:xfrm>
        <a:prstGeom prst="rect">
          <a:avLst/>
        </a:prstGeom>
        <a:solidFill>
          <a:schemeClr val="accent2">
            <a:tint val="40000"/>
            <a:alpha val="90000"/>
            <a:hueOff val="0"/>
            <a:satOff val="0"/>
            <a:lumOff val="0"/>
            <a:alphaOff val="0"/>
          </a:schemeClr>
        </a:solidFill>
        <a:ln w="22225" cap="rnd" cmpd="sng" algn="ctr">
          <a:solidFill>
            <a:schemeClr val="accent2">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kumimoji="0" lang="en-US" altLang="en-US" sz="1800" b="0" i="0" u="none" strike="noStrike" kern="1200" cap="none" normalizeH="0" baseline="0" dirty="0">
              <a:ln/>
              <a:effectLst/>
            </a:rPr>
            <a:t>Fraud detection, personalized financial planning using AI chatbots.</a:t>
          </a:r>
          <a:endParaRPr lang="en-IN" sz="1800" kern="1200" dirty="0"/>
        </a:p>
      </dsp:txBody>
      <dsp:txXfrm>
        <a:off x="2659" y="628804"/>
        <a:ext cx="1570475" cy="3744757"/>
      </dsp:txXfrm>
    </dsp:sp>
    <dsp:sp modelId="{2DA315EB-53D1-452A-825E-F3B28AF42685}">
      <dsp:nvSpPr>
        <dsp:cNvPr id="0" name=""/>
        <dsp:cNvSpPr/>
      </dsp:nvSpPr>
      <dsp:spPr>
        <a:xfrm>
          <a:off x="1793001" y="0"/>
          <a:ext cx="1570475" cy="628804"/>
        </a:xfrm>
        <a:prstGeom prst="rect">
          <a:avLst/>
        </a:prstGeom>
        <a:solidFill>
          <a:schemeClr val="accent3">
            <a:hueOff val="0"/>
            <a:satOff val="0"/>
            <a:lumOff val="0"/>
            <a:alphaOff val="0"/>
          </a:schemeClr>
        </a:solidFill>
        <a:ln w="2222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kumimoji="0" lang="en-US" altLang="en-US" sz="1800" b="1" i="0" u="none" strike="noStrike" kern="1200" cap="none" normalizeH="0" baseline="0">
              <a:ln/>
              <a:effectLst/>
            </a:rPr>
            <a:t>Healthcare</a:t>
          </a:r>
          <a:r>
            <a:rPr kumimoji="0" lang="en-US" altLang="en-US" sz="1800" b="0" i="0" u="none" strike="noStrike" kern="1200" cap="none" normalizeH="0" baseline="0">
              <a:ln/>
              <a:effectLst/>
            </a:rPr>
            <a:t>:</a:t>
          </a:r>
          <a:endParaRPr kumimoji="0" lang="en-US" altLang="en-US" sz="1800" b="0" i="0" u="none" strike="noStrike" kern="1200" cap="none" normalizeH="0" baseline="0" dirty="0">
            <a:ln/>
            <a:effectLst/>
          </a:endParaRPr>
        </a:p>
      </dsp:txBody>
      <dsp:txXfrm>
        <a:off x="1793001" y="0"/>
        <a:ext cx="1570475" cy="628804"/>
      </dsp:txXfrm>
    </dsp:sp>
    <dsp:sp modelId="{9D190B21-498F-42B1-A5D4-68AC833A946F}">
      <dsp:nvSpPr>
        <dsp:cNvPr id="0" name=""/>
        <dsp:cNvSpPr/>
      </dsp:nvSpPr>
      <dsp:spPr>
        <a:xfrm>
          <a:off x="1793001" y="628804"/>
          <a:ext cx="1570475" cy="3744757"/>
        </a:xfrm>
        <a:prstGeom prst="rect">
          <a:avLst/>
        </a:prstGeom>
        <a:solidFill>
          <a:schemeClr val="accent3">
            <a:tint val="40000"/>
            <a:alpha val="90000"/>
            <a:hueOff val="0"/>
            <a:satOff val="0"/>
            <a:lumOff val="0"/>
            <a:alphaOff val="0"/>
          </a:schemeClr>
        </a:solidFill>
        <a:ln w="22225" cap="rnd" cmpd="sng" algn="ctr">
          <a:solidFill>
            <a:schemeClr val="accent3">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kumimoji="0" lang="en-US" altLang="en-US" sz="1800" b="0" i="0" u="none" strike="noStrike" kern="1200" cap="none" normalizeH="0" baseline="0">
              <a:ln/>
              <a:effectLst/>
            </a:rPr>
            <a:t>Predictive diagnostics, drug discovery, virtual health assistants.</a:t>
          </a:r>
          <a:endParaRPr kumimoji="0" lang="en-US" altLang="en-US" sz="1800" b="0" i="0" u="none" strike="noStrike" kern="1200" cap="none" normalizeH="0" baseline="0" dirty="0">
            <a:ln/>
            <a:effectLst/>
          </a:endParaRPr>
        </a:p>
      </dsp:txBody>
      <dsp:txXfrm>
        <a:off x="1793001" y="628804"/>
        <a:ext cx="1570475" cy="3744757"/>
      </dsp:txXfrm>
    </dsp:sp>
    <dsp:sp modelId="{7D1DDCAF-5301-4B2D-9415-B39E43B0DD2B}">
      <dsp:nvSpPr>
        <dsp:cNvPr id="0" name=""/>
        <dsp:cNvSpPr/>
      </dsp:nvSpPr>
      <dsp:spPr>
        <a:xfrm>
          <a:off x="3654847" y="-2330902"/>
          <a:ext cx="1572011" cy="628804"/>
        </a:xfrm>
        <a:prstGeom prst="rect">
          <a:avLst/>
        </a:prstGeom>
        <a:solidFill>
          <a:schemeClr val="accent4">
            <a:hueOff val="0"/>
            <a:satOff val="0"/>
            <a:lumOff val="0"/>
            <a:alphaOff val="0"/>
          </a:schemeClr>
        </a:solidFill>
        <a:ln w="2222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kumimoji="0" lang="en-US" altLang="en-US" sz="1800" b="1" i="0" u="none" strike="noStrike" kern="1200" cap="none" normalizeH="0" baseline="0">
              <a:ln/>
              <a:effectLst/>
            </a:rPr>
            <a:t>E-commerce</a:t>
          </a:r>
          <a:r>
            <a:rPr kumimoji="0" lang="en-US" altLang="en-US" sz="1800" b="0" i="0" u="none" strike="noStrike" kern="1200" cap="none" normalizeH="0" baseline="0">
              <a:ln/>
              <a:effectLst/>
            </a:rPr>
            <a:t>:</a:t>
          </a:r>
          <a:endParaRPr kumimoji="0" lang="en-US" altLang="en-US" sz="1800" b="0" i="0" u="none" strike="noStrike" kern="1200" cap="none" normalizeH="0" baseline="0" dirty="0">
            <a:ln/>
            <a:effectLst/>
          </a:endParaRPr>
        </a:p>
      </dsp:txBody>
      <dsp:txXfrm>
        <a:off x="3654847" y="-2330902"/>
        <a:ext cx="1572011" cy="628804"/>
      </dsp:txXfrm>
    </dsp:sp>
    <dsp:sp modelId="{A4F21F2C-4E5D-40CE-8053-DFB5A4D7E555}">
      <dsp:nvSpPr>
        <dsp:cNvPr id="0" name=""/>
        <dsp:cNvSpPr/>
      </dsp:nvSpPr>
      <dsp:spPr>
        <a:xfrm>
          <a:off x="3583344" y="-1702098"/>
          <a:ext cx="1715016" cy="8406562"/>
        </a:xfrm>
        <a:prstGeom prst="rect">
          <a:avLst/>
        </a:prstGeom>
        <a:solidFill>
          <a:schemeClr val="accent4">
            <a:tint val="40000"/>
            <a:alpha val="90000"/>
            <a:hueOff val="0"/>
            <a:satOff val="0"/>
            <a:lumOff val="0"/>
            <a:alphaOff val="0"/>
          </a:schemeClr>
        </a:solidFill>
        <a:ln w="22225" cap="rnd" cmpd="sng" algn="ctr">
          <a:solidFill>
            <a:schemeClr val="accent4">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kumimoji="0" lang="en-US" altLang="en-US" sz="1800" b="0" i="0" u="none" strike="noStrike" kern="1200" cap="none" normalizeH="0" baseline="0" dirty="0">
              <a:ln/>
              <a:effectLst/>
            </a:rPr>
            <a:t>Recommendation engines, personalized marketing, AI-driven inventory management.</a:t>
          </a:r>
        </a:p>
      </dsp:txBody>
      <dsp:txXfrm>
        <a:off x="3583344" y="-1702098"/>
        <a:ext cx="1715016" cy="8406562"/>
      </dsp:txXfrm>
    </dsp:sp>
    <dsp:sp modelId="{8E81EBAE-BD54-4A1C-8A7E-8C379FCD00B0}">
      <dsp:nvSpPr>
        <dsp:cNvPr id="0" name=""/>
        <dsp:cNvSpPr/>
      </dsp:nvSpPr>
      <dsp:spPr>
        <a:xfrm>
          <a:off x="5518227" y="0"/>
          <a:ext cx="1570475" cy="628804"/>
        </a:xfrm>
        <a:prstGeom prst="rect">
          <a:avLst/>
        </a:prstGeom>
        <a:solidFill>
          <a:schemeClr val="accent5">
            <a:hueOff val="0"/>
            <a:satOff val="0"/>
            <a:lumOff val="0"/>
            <a:alphaOff val="0"/>
          </a:schemeClr>
        </a:solidFill>
        <a:ln w="22225"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73152" rIns="128016" bIns="73152" numCol="1" spcCol="1270" anchor="ctr" anchorCtr="0">
          <a:noAutofit/>
        </a:bodyPr>
        <a:lstStyle/>
        <a:p>
          <a:pPr marL="0" lvl="0" indent="0" algn="ctr" defTabSz="800100">
            <a:lnSpc>
              <a:spcPct val="90000"/>
            </a:lnSpc>
            <a:spcBef>
              <a:spcPct val="0"/>
            </a:spcBef>
            <a:spcAft>
              <a:spcPct val="35000"/>
            </a:spcAft>
            <a:buNone/>
          </a:pPr>
          <a:r>
            <a:rPr kumimoji="0" lang="en-US" altLang="en-US" sz="1800" b="1" i="0" u="none" strike="noStrike" kern="1200" cap="none" normalizeH="0" baseline="0">
              <a:ln/>
              <a:effectLst/>
            </a:rPr>
            <a:t>EdTech</a:t>
          </a:r>
          <a:r>
            <a:rPr kumimoji="0" lang="en-US" altLang="en-US" sz="1800" b="0" i="0" u="none" strike="noStrike" kern="1200" cap="none" normalizeH="0" baseline="0">
              <a:ln/>
              <a:effectLst/>
            </a:rPr>
            <a:t>:</a:t>
          </a:r>
          <a:endParaRPr kumimoji="0" lang="en-US" altLang="en-US" sz="1800" b="0" i="0" u="none" strike="noStrike" kern="1200" cap="none" normalizeH="0" baseline="0" dirty="0">
            <a:ln/>
            <a:effectLst/>
          </a:endParaRPr>
        </a:p>
      </dsp:txBody>
      <dsp:txXfrm>
        <a:off x="5518227" y="0"/>
        <a:ext cx="1570475" cy="628804"/>
      </dsp:txXfrm>
    </dsp:sp>
    <dsp:sp modelId="{0FEFC380-EFF0-442B-8739-8341B92954D8}">
      <dsp:nvSpPr>
        <dsp:cNvPr id="0" name=""/>
        <dsp:cNvSpPr/>
      </dsp:nvSpPr>
      <dsp:spPr>
        <a:xfrm>
          <a:off x="5518227" y="628804"/>
          <a:ext cx="1570475" cy="3744757"/>
        </a:xfrm>
        <a:prstGeom prst="rect">
          <a:avLst/>
        </a:prstGeom>
        <a:solidFill>
          <a:schemeClr val="accent5">
            <a:tint val="40000"/>
            <a:alpha val="90000"/>
            <a:hueOff val="0"/>
            <a:satOff val="0"/>
            <a:lumOff val="0"/>
            <a:alphaOff val="0"/>
          </a:schemeClr>
        </a:solidFill>
        <a:ln w="22225" cap="rnd" cmpd="sng" algn="ctr">
          <a:solidFill>
            <a:schemeClr val="accent5">
              <a:tint val="40000"/>
              <a:alpha val="9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96012" tIns="96012" rIns="128016" bIns="144018" numCol="1" spcCol="1270" anchor="t" anchorCtr="0">
          <a:noAutofit/>
        </a:bodyPr>
        <a:lstStyle/>
        <a:p>
          <a:pPr marL="171450" lvl="1" indent="-171450" algn="l" defTabSz="800100">
            <a:lnSpc>
              <a:spcPct val="90000"/>
            </a:lnSpc>
            <a:spcBef>
              <a:spcPct val="0"/>
            </a:spcBef>
            <a:spcAft>
              <a:spcPct val="15000"/>
            </a:spcAft>
            <a:buChar char="•"/>
          </a:pPr>
          <a:r>
            <a:rPr kumimoji="0" lang="en-US" altLang="en-US" sz="1800" b="0" i="0" u="none" strike="noStrike" kern="1200" cap="none" normalizeH="0" baseline="0">
              <a:ln/>
              <a:effectLst/>
            </a:rPr>
            <a:t>Adaptive learning platforms, virtual tutors, content curation for learners. </a:t>
          </a:r>
          <a:endParaRPr kumimoji="0" lang="en-US" altLang="en-US" sz="1800" b="0" i="0" u="none" strike="noStrike" kern="1200" cap="none" normalizeH="0" baseline="0" dirty="0">
            <a:ln/>
            <a:effectLst/>
          </a:endParaRPr>
        </a:p>
      </dsp:txBody>
      <dsp:txXfrm>
        <a:off x="5518227" y="628804"/>
        <a:ext cx="1570475" cy="374475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E1BFA6-E562-44EA-B76B-E679937A3AB1}">
      <dsp:nvSpPr>
        <dsp:cNvPr id="0" name=""/>
        <dsp:cNvSpPr/>
      </dsp:nvSpPr>
      <dsp:spPr>
        <a:xfrm>
          <a:off x="278726" y="1658"/>
          <a:ext cx="1541034" cy="924620"/>
        </a:xfrm>
        <a:prstGeom prst="rect">
          <a:avLst/>
        </a:prstGeom>
        <a:solidFill>
          <a:schemeClr val="lt1">
            <a:hueOff val="0"/>
            <a:satOff val="0"/>
            <a:lumOff val="0"/>
            <a:alphaOff val="0"/>
          </a:schemeClr>
        </a:solidFill>
        <a:ln w="22225"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i="0" u="none" kern="1200" dirty="0"/>
            <a:t>Personalized Customer Experience Platform</a:t>
          </a:r>
          <a:endParaRPr lang="en-US" sz="1500" kern="1200" dirty="0"/>
        </a:p>
      </dsp:txBody>
      <dsp:txXfrm>
        <a:off x="278726" y="1658"/>
        <a:ext cx="1541034" cy="924620"/>
      </dsp:txXfrm>
    </dsp:sp>
    <dsp:sp modelId="{9E39AD74-9D85-48DC-BE6B-D1032603CDC9}">
      <dsp:nvSpPr>
        <dsp:cNvPr id="0" name=""/>
        <dsp:cNvSpPr/>
      </dsp:nvSpPr>
      <dsp:spPr>
        <a:xfrm>
          <a:off x="1973864" y="1658"/>
          <a:ext cx="1541034" cy="924620"/>
        </a:xfrm>
        <a:prstGeom prst="rect">
          <a:avLst/>
        </a:prstGeom>
        <a:solidFill>
          <a:schemeClr val="lt1">
            <a:hueOff val="0"/>
            <a:satOff val="0"/>
            <a:lumOff val="0"/>
            <a:alphaOff val="0"/>
          </a:schemeClr>
        </a:solidFill>
        <a:ln w="22225"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t>AI-driven Predictive Maintenance</a:t>
          </a:r>
        </a:p>
      </dsp:txBody>
      <dsp:txXfrm>
        <a:off x="1973864" y="1658"/>
        <a:ext cx="1541034" cy="924620"/>
      </dsp:txXfrm>
    </dsp:sp>
    <dsp:sp modelId="{A865B9A5-E734-42AF-A32D-A046C4B64077}">
      <dsp:nvSpPr>
        <dsp:cNvPr id="0" name=""/>
        <dsp:cNvSpPr/>
      </dsp:nvSpPr>
      <dsp:spPr>
        <a:xfrm>
          <a:off x="3669002" y="1658"/>
          <a:ext cx="1541034" cy="924620"/>
        </a:xfrm>
        <a:prstGeom prst="rect">
          <a:avLst/>
        </a:prstGeom>
        <a:solidFill>
          <a:schemeClr val="lt1">
            <a:hueOff val="0"/>
            <a:satOff val="0"/>
            <a:lumOff val="0"/>
            <a:alphaOff val="0"/>
          </a:schemeClr>
        </a:solidFill>
        <a:ln w="22225"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t>AI-Powered Telemedicine &amp; Remote Patient Monitoring</a:t>
          </a:r>
        </a:p>
      </dsp:txBody>
      <dsp:txXfrm>
        <a:off x="3669002" y="1658"/>
        <a:ext cx="1541034" cy="924620"/>
      </dsp:txXfrm>
    </dsp:sp>
    <dsp:sp modelId="{E43259E7-CE40-49EF-B848-84B75ED4A6A8}">
      <dsp:nvSpPr>
        <dsp:cNvPr id="0" name=""/>
        <dsp:cNvSpPr/>
      </dsp:nvSpPr>
      <dsp:spPr>
        <a:xfrm>
          <a:off x="278726" y="1080382"/>
          <a:ext cx="1541034" cy="924620"/>
        </a:xfrm>
        <a:prstGeom prst="rect">
          <a:avLst/>
        </a:prstGeom>
        <a:solidFill>
          <a:schemeClr val="lt1">
            <a:hueOff val="0"/>
            <a:satOff val="0"/>
            <a:lumOff val="0"/>
            <a:alphaOff val="0"/>
          </a:schemeClr>
        </a:solidFill>
        <a:ln w="22225"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t>AI-Powered Operational Efficiency</a:t>
          </a:r>
        </a:p>
      </dsp:txBody>
      <dsp:txXfrm>
        <a:off x="278726" y="1080382"/>
        <a:ext cx="1541034" cy="924620"/>
      </dsp:txXfrm>
    </dsp:sp>
    <dsp:sp modelId="{49C14F43-F20A-49E9-B215-5B5A6287E411}">
      <dsp:nvSpPr>
        <dsp:cNvPr id="0" name=""/>
        <dsp:cNvSpPr/>
      </dsp:nvSpPr>
      <dsp:spPr>
        <a:xfrm>
          <a:off x="1973864" y="1080382"/>
          <a:ext cx="1541034" cy="924620"/>
        </a:xfrm>
        <a:prstGeom prst="rect">
          <a:avLst/>
        </a:prstGeom>
        <a:solidFill>
          <a:schemeClr val="lt1">
            <a:hueOff val="0"/>
            <a:satOff val="0"/>
            <a:lumOff val="0"/>
            <a:alphaOff val="0"/>
          </a:schemeClr>
        </a:solidFill>
        <a:ln w="22225"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t>AI-Enhanced Supply Chain Optimization</a:t>
          </a:r>
        </a:p>
      </dsp:txBody>
      <dsp:txXfrm>
        <a:off x="1973864" y="1080382"/>
        <a:ext cx="1541034" cy="924620"/>
      </dsp:txXfrm>
    </dsp:sp>
    <dsp:sp modelId="{ACA1455B-DBD7-48AD-8E4B-5EA456F37BFA}">
      <dsp:nvSpPr>
        <dsp:cNvPr id="0" name=""/>
        <dsp:cNvSpPr/>
      </dsp:nvSpPr>
      <dsp:spPr>
        <a:xfrm>
          <a:off x="3669002" y="1080382"/>
          <a:ext cx="1541034" cy="924620"/>
        </a:xfrm>
        <a:prstGeom prst="rect">
          <a:avLst/>
        </a:prstGeom>
        <a:solidFill>
          <a:schemeClr val="lt1">
            <a:hueOff val="0"/>
            <a:satOff val="0"/>
            <a:lumOff val="0"/>
            <a:alphaOff val="0"/>
          </a:schemeClr>
        </a:solidFill>
        <a:ln w="22225"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a:t>Basic Chatbot for Customer Service</a:t>
          </a:r>
          <a:endParaRPr lang="en-US" sz="1500" b="1" kern="1200" dirty="0"/>
        </a:p>
      </dsp:txBody>
      <dsp:txXfrm>
        <a:off x="3669002" y="1080382"/>
        <a:ext cx="1541034" cy="924620"/>
      </dsp:txXfrm>
    </dsp:sp>
    <dsp:sp modelId="{D7261ED5-6096-47E7-930E-516CA2B358C1}">
      <dsp:nvSpPr>
        <dsp:cNvPr id="0" name=""/>
        <dsp:cNvSpPr/>
      </dsp:nvSpPr>
      <dsp:spPr>
        <a:xfrm>
          <a:off x="278726" y="2159106"/>
          <a:ext cx="1541034" cy="924620"/>
        </a:xfrm>
        <a:prstGeom prst="rect">
          <a:avLst/>
        </a:prstGeom>
        <a:solidFill>
          <a:schemeClr val="lt1">
            <a:hueOff val="0"/>
            <a:satOff val="0"/>
            <a:lumOff val="0"/>
            <a:alphaOff val="0"/>
          </a:schemeClr>
        </a:solidFill>
        <a:ln w="22225"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a:t>AI-Driven Internal Process Optimization</a:t>
          </a:r>
          <a:endParaRPr lang="en-US" sz="1500" b="1" kern="1200" dirty="0"/>
        </a:p>
      </dsp:txBody>
      <dsp:txXfrm>
        <a:off x="278726" y="2159106"/>
        <a:ext cx="1541034" cy="924620"/>
      </dsp:txXfrm>
    </dsp:sp>
    <dsp:sp modelId="{13C376C4-1415-419D-94B4-E64E18609F08}">
      <dsp:nvSpPr>
        <dsp:cNvPr id="0" name=""/>
        <dsp:cNvSpPr/>
      </dsp:nvSpPr>
      <dsp:spPr>
        <a:xfrm>
          <a:off x="1973864" y="2159106"/>
          <a:ext cx="1541034" cy="924620"/>
        </a:xfrm>
        <a:prstGeom prst="rect">
          <a:avLst/>
        </a:prstGeom>
        <a:solidFill>
          <a:schemeClr val="lt1">
            <a:hueOff val="0"/>
            <a:satOff val="0"/>
            <a:lumOff val="0"/>
            <a:alphaOff val="0"/>
          </a:schemeClr>
        </a:solidFill>
        <a:ln w="22225"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a:t>AI-Powered Compliance &amp; Risk Monitoring</a:t>
          </a:r>
          <a:endParaRPr lang="en-US" sz="1500" b="1" kern="1200" dirty="0"/>
        </a:p>
      </dsp:txBody>
      <dsp:txXfrm>
        <a:off x="1973864" y="2159106"/>
        <a:ext cx="1541034" cy="924620"/>
      </dsp:txXfrm>
    </dsp:sp>
    <dsp:sp modelId="{D6D5865D-A711-4244-8488-3C28865FFCC0}">
      <dsp:nvSpPr>
        <dsp:cNvPr id="0" name=""/>
        <dsp:cNvSpPr/>
      </dsp:nvSpPr>
      <dsp:spPr>
        <a:xfrm>
          <a:off x="3669002" y="2159106"/>
          <a:ext cx="1541034" cy="924620"/>
        </a:xfrm>
        <a:prstGeom prst="rect">
          <a:avLst/>
        </a:prstGeom>
        <a:solidFill>
          <a:schemeClr val="lt1">
            <a:hueOff val="0"/>
            <a:satOff val="0"/>
            <a:lumOff val="0"/>
            <a:alphaOff val="0"/>
          </a:schemeClr>
        </a:solidFill>
        <a:ln w="22225" cap="rnd" cmpd="sng" algn="ctr">
          <a:solidFill>
            <a:schemeClr val="accent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marL="0" lvl="0" indent="0" algn="ctr" defTabSz="666750">
            <a:lnSpc>
              <a:spcPct val="90000"/>
            </a:lnSpc>
            <a:spcBef>
              <a:spcPct val="0"/>
            </a:spcBef>
            <a:spcAft>
              <a:spcPct val="35000"/>
            </a:spcAft>
            <a:buNone/>
          </a:pPr>
          <a:r>
            <a:rPr lang="en-US" sz="1500" b="1" kern="1200" dirty="0"/>
            <a:t>Basic AI-Enabled Reporting &amp; </a:t>
          </a:r>
          <a:r>
            <a:rPr lang="en-US" sz="1500" b="1" kern="1200" dirty="0" err="1"/>
            <a:t>Dashboarding</a:t>
          </a:r>
          <a:endParaRPr lang="en-US" sz="1500" b="1" kern="1200" dirty="0"/>
        </a:p>
      </dsp:txBody>
      <dsp:txXfrm>
        <a:off x="3669002" y="2159106"/>
        <a:ext cx="1541034" cy="92462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9F57445-9C4D-4AE7-855D-1E3E80C46C27}">
      <dsp:nvSpPr>
        <dsp:cNvPr id="0" name=""/>
        <dsp:cNvSpPr/>
      </dsp:nvSpPr>
      <dsp:spPr>
        <a:xfrm>
          <a:off x="643" y="481691"/>
          <a:ext cx="1742977" cy="257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b="1" kern="1200"/>
            <a:t>Financial Services</a:t>
          </a:r>
          <a:endParaRPr lang="en-US" sz="1300" kern="1200" dirty="0"/>
        </a:p>
      </dsp:txBody>
      <dsp:txXfrm>
        <a:off x="643" y="481691"/>
        <a:ext cx="1742977" cy="257400"/>
      </dsp:txXfrm>
    </dsp:sp>
    <dsp:sp modelId="{53C04942-FECC-427F-A0CF-70FD51C8BD13}">
      <dsp:nvSpPr>
        <dsp:cNvPr id="0" name=""/>
        <dsp:cNvSpPr/>
      </dsp:nvSpPr>
      <dsp:spPr>
        <a:xfrm>
          <a:off x="1743620" y="184072"/>
          <a:ext cx="348595" cy="852637"/>
        </a:xfrm>
        <a:prstGeom prst="leftBrace">
          <a:avLst>
            <a:gd name="adj1" fmla="val 35000"/>
            <a:gd name="adj2" fmla="val 50000"/>
          </a:avLst>
        </a:prstGeom>
        <a:noFill/>
        <a:ln w="2222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D2F9D09-C089-4D8D-AAB3-892D75A7988F}">
      <dsp:nvSpPr>
        <dsp:cNvPr id="0" name=""/>
        <dsp:cNvSpPr/>
      </dsp:nvSpPr>
      <dsp:spPr>
        <a:xfrm>
          <a:off x="2231654" y="184072"/>
          <a:ext cx="4740898" cy="852637"/>
        </a:xfrm>
        <a:prstGeom prst="rect">
          <a:avLst/>
        </a:prstGeom>
        <a:gradFill rotWithShape="0">
          <a:gsLst>
            <a:gs pos="0">
              <a:schemeClr val="lt1">
                <a:hueOff val="0"/>
                <a:satOff val="0"/>
                <a:lumOff val="0"/>
                <a:alphaOff val="0"/>
                <a:tint val="98000"/>
                <a:lumMod val="110000"/>
              </a:schemeClr>
            </a:gs>
            <a:gs pos="84000">
              <a:schemeClr val="lt1">
                <a:hueOff val="0"/>
                <a:satOff val="0"/>
                <a:lumOff val="0"/>
                <a:alphaOff val="0"/>
                <a:shade val="90000"/>
                <a:lumMod val="88000"/>
              </a:schemeClr>
            </a:gs>
          </a:gsLst>
          <a:lin ang="5400000" scaled="0"/>
        </a:gradFill>
        <a:ln>
          <a:noFill/>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0">
          <a:scrgbClr r="0" g="0" b="0"/>
        </a:lnRef>
        <a:fillRef idx="3">
          <a:scrgbClr r="0" g="0" b="0"/>
        </a:fillRef>
        <a:effectRef idx="3">
          <a:scrgbClr r="0" g="0" b="0"/>
        </a:effectRef>
        <a:fontRef idx="minor">
          <a:schemeClr val="lt1"/>
        </a:fontRef>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b="1" kern="1200"/>
            <a:t>Predictive Risk Management</a:t>
          </a:r>
          <a:r>
            <a:rPr lang="en-US" sz="1300" kern="1200"/>
            <a:t>, </a:t>
          </a:r>
          <a:r>
            <a:rPr lang="en-US" sz="1300" b="1" kern="1200"/>
            <a:t>Fraud Detection</a:t>
          </a:r>
          <a:endParaRPr lang="en-US" sz="1300" kern="1200"/>
        </a:p>
        <a:p>
          <a:pPr marL="114300" lvl="1" indent="-114300" algn="l" defTabSz="577850">
            <a:lnSpc>
              <a:spcPct val="90000"/>
            </a:lnSpc>
            <a:spcBef>
              <a:spcPct val="0"/>
            </a:spcBef>
            <a:spcAft>
              <a:spcPct val="15000"/>
            </a:spcAft>
            <a:buChar char="•"/>
          </a:pPr>
          <a:r>
            <a:rPr lang="en-US" sz="1300" b="1" kern="1200"/>
            <a:t>New KPI</a:t>
          </a:r>
          <a:r>
            <a:rPr lang="en-US" sz="1300" kern="1200"/>
            <a:t>: </a:t>
          </a:r>
          <a:r>
            <a:rPr lang="en-US" sz="1300" i="1" kern="1200"/>
            <a:t>Real-time Risk Scoring</a:t>
          </a:r>
          <a:endParaRPr lang="en-US" sz="1300" kern="1200"/>
        </a:p>
        <a:p>
          <a:pPr marL="114300" lvl="1" indent="-114300" algn="l" defTabSz="577850">
            <a:lnSpc>
              <a:spcPct val="90000"/>
            </a:lnSpc>
            <a:spcBef>
              <a:spcPct val="0"/>
            </a:spcBef>
            <a:spcAft>
              <a:spcPct val="15000"/>
            </a:spcAft>
            <a:buChar char="•"/>
          </a:pPr>
          <a:r>
            <a:rPr lang="en-US" sz="1300" b="1" i="1" kern="1200" dirty="0"/>
            <a:t>Process Innovation </a:t>
          </a:r>
          <a:r>
            <a:rPr lang="en-US" sz="1300" b="1" kern="1200" dirty="0"/>
            <a:t>: </a:t>
          </a:r>
          <a:r>
            <a:rPr lang="en-US" sz="1300" kern="1200" dirty="0"/>
            <a:t>Automating loan approvals for faster turnaround.</a:t>
          </a:r>
        </a:p>
      </dsp:txBody>
      <dsp:txXfrm>
        <a:off x="2231654" y="184072"/>
        <a:ext cx="4740898" cy="852637"/>
      </dsp:txXfrm>
    </dsp:sp>
    <dsp:sp modelId="{964463A7-B68B-43FB-9962-8F3DA425EEE3}">
      <dsp:nvSpPr>
        <dsp:cNvPr id="0" name=""/>
        <dsp:cNvSpPr/>
      </dsp:nvSpPr>
      <dsp:spPr>
        <a:xfrm>
          <a:off x="643" y="1292647"/>
          <a:ext cx="1742977" cy="257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b="1" kern="1200"/>
            <a:t>Manufacturing</a:t>
          </a:r>
          <a:endParaRPr lang="en-US" sz="1300" kern="1200"/>
        </a:p>
      </dsp:txBody>
      <dsp:txXfrm>
        <a:off x="643" y="1292647"/>
        <a:ext cx="1742977" cy="257400"/>
      </dsp:txXfrm>
    </dsp:sp>
    <dsp:sp modelId="{15193333-8C0E-4350-AF82-CD2C2F03E81B}">
      <dsp:nvSpPr>
        <dsp:cNvPr id="0" name=""/>
        <dsp:cNvSpPr/>
      </dsp:nvSpPr>
      <dsp:spPr>
        <a:xfrm>
          <a:off x="1743620" y="1083510"/>
          <a:ext cx="348595" cy="675675"/>
        </a:xfrm>
        <a:prstGeom prst="leftBrace">
          <a:avLst>
            <a:gd name="adj1" fmla="val 35000"/>
            <a:gd name="adj2" fmla="val 50000"/>
          </a:avLst>
        </a:prstGeom>
        <a:noFill/>
        <a:ln w="2222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F167BCC-0B0D-4F6A-90C8-2EC9E589F34A}">
      <dsp:nvSpPr>
        <dsp:cNvPr id="0" name=""/>
        <dsp:cNvSpPr/>
      </dsp:nvSpPr>
      <dsp:spPr>
        <a:xfrm>
          <a:off x="2231654" y="1083510"/>
          <a:ext cx="4740898" cy="675675"/>
        </a:xfrm>
        <a:prstGeom prst="rect">
          <a:avLst/>
        </a:prstGeom>
        <a:gradFill rotWithShape="0">
          <a:gsLst>
            <a:gs pos="0">
              <a:schemeClr val="lt1">
                <a:hueOff val="0"/>
                <a:satOff val="0"/>
                <a:lumOff val="0"/>
                <a:alphaOff val="0"/>
                <a:tint val="98000"/>
                <a:lumMod val="110000"/>
              </a:schemeClr>
            </a:gs>
            <a:gs pos="84000">
              <a:schemeClr val="lt1">
                <a:hueOff val="0"/>
                <a:satOff val="0"/>
                <a:lumOff val="0"/>
                <a:alphaOff val="0"/>
                <a:shade val="90000"/>
                <a:lumMod val="88000"/>
              </a:schemeClr>
            </a:gs>
          </a:gsLst>
          <a:lin ang="5400000" scaled="0"/>
        </a:gradFill>
        <a:ln>
          <a:noFill/>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0">
          <a:scrgbClr r="0" g="0" b="0"/>
        </a:lnRef>
        <a:fillRef idx="3">
          <a:scrgbClr r="0" g="0" b="0"/>
        </a:fillRef>
        <a:effectRef idx="3">
          <a:scrgbClr r="0" g="0" b="0"/>
        </a:effectRef>
        <a:fontRef idx="minor">
          <a:schemeClr val="lt1"/>
        </a:fontRef>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b="1" kern="1200"/>
            <a:t>Predictive Maintenance</a:t>
          </a:r>
          <a:r>
            <a:rPr lang="en-US" sz="1300" kern="1200"/>
            <a:t>, </a:t>
          </a:r>
          <a:r>
            <a:rPr lang="en-US" sz="1300" b="1" kern="1200"/>
            <a:t>Supply Chain Optimization</a:t>
          </a:r>
          <a:endParaRPr lang="en-US" sz="1300" kern="1200"/>
        </a:p>
        <a:p>
          <a:pPr marL="114300" lvl="1" indent="-114300" algn="l" defTabSz="577850">
            <a:lnSpc>
              <a:spcPct val="90000"/>
            </a:lnSpc>
            <a:spcBef>
              <a:spcPct val="0"/>
            </a:spcBef>
            <a:spcAft>
              <a:spcPct val="15000"/>
            </a:spcAft>
            <a:buChar char="•"/>
          </a:pPr>
          <a:r>
            <a:rPr lang="en-US" sz="1300" b="1" kern="1200"/>
            <a:t>New KPI</a:t>
          </a:r>
          <a:r>
            <a:rPr lang="en-US" sz="1300" kern="1200"/>
            <a:t>: </a:t>
          </a:r>
          <a:r>
            <a:rPr lang="en-US" sz="1300" i="1" kern="1200"/>
            <a:t>Downtime Reduction</a:t>
          </a:r>
          <a:endParaRPr lang="en-US" sz="1300" kern="1200"/>
        </a:p>
        <a:p>
          <a:pPr marL="114300" lvl="1" indent="-114300" algn="l" defTabSz="577850">
            <a:lnSpc>
              <a:spcPct val="90000"/>
            </a:lnSpc>
            <a:spcBef>
              <a:spcPct val="0"/>
            </a:spcBef>
            <a:spcAft>
              <a:spcPct val="15000"/>
            </a:spcAft>
            <a:buChar char="•"/>
          </a:pPr>
          <a:r>
            <a:rPr lang="en-US" sz="1300" b="1" i="1" kern="1200" dirty="0"/>
            <a:t>Configuration Innovation</a:t>
          </a:r>
          <a:r>
            <a:rPr lang="en-US" sz="1300" b="1" kern="1200" dirty="0"/>
            <a:t>: </a:t>
          </a:r>
          <a:r>
            <a:rPr lang="en-US" sz="1300" kern="1200" dirty="0"/>
            <a:t>Using AI to redesign supply networks.</a:t>
          </a:r>
        </a:p>
      </dsp:txBody>
      <dsp:txXfrm>
        <a:off x="2231654" y="1083510"/>
        <a:ext cx="4740898" cy="675675"/>
      </dsp:txXfrm>
    </dsp:sp>
    <dsp:sp modelId="{761DF94B-3951-4C9C-8C9F-B22C34CDB974}">
      <dsp:nvSpPr>
        <dsp:cNvPr id="0" name=""/>
        <dsp:cNvSpPr/>
      </dsp:nvSpPr>
      <dsp:spPr>
        <a:xfrm>
          <a:off x="643" y="2071656"/>
          <a:ext cx="1611785" cy="257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b="1" kern="1200"/>
            <a:t>Healthcare</a:t>
          </a:r>
          <a:endParaRPr lang="en-US" sz="1300" kern="1200"/>
        </a:p>
      </dsp:txBody>
      <dsp:txXfrm>
        <a:off x="643" y="2071656"/>
        <a:ext cx="1611785" cy="257400"/>
      </dsp:txXfrm>
    </dsp:sp>
    <dsp:sp modelId="{59C6E6AC-7ED4-4E76-A082-02F342415DEC}">
      <dsp:nvSpPr>
        <dsp:cNvPr id="0" name=""/>
        <dsp:cNvSpPr/>
      </dsp:nvSpPr>
      <dsp:spPr>
        <a:xfrm>
          <a:off x="1612429" y="1862519"/>
          <a:ext cx="322357" cy="675675"/>
        </a:xfrm>
        <a:prstGeom prst="leftBrace">
          <a:avLst>
            <a:gd name="adj1" fmla="val 35000"/>
            <a:gd name="adj2" fmla="val 50000"/>
          </a:avLst>
        </a:prstGeom>
        <a:noFill/>
        <a:ln w="2222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498C01D-69FD-4E66-A569-BA841B65B032}">
      <dsp:nvSpPr>
        <dsp:cNvPr id="0" name=""/>
        <dsp:cNvSpPr/>
      </dsp:nvSpPr>
      <dsp:spPr>
        <a:xfrm>
          <a:off x="2063729" y="1805985"/>
          <a:ext cx="4914352" cy="788742"/>
        </a:xfrm>
        <a:prstGeom prst="rect">
          <a:avLst/>
        </a:prstGeom>
        <a:gradFill rotWithShape="0">
          <a:gsLst>
            <a:gs pos="0">
              <a:schemeClr val="lt1">
                <a:hueOff val="0"/>
                <a:satOff val="0"/>
                <a:lumOff val="0"/>
                <a:alphaOff val="0"/>
                <a:tint val="98000"/>
                <a:lumMod val="110000"/>
              </a:schemeClr>
            </a:gs>
            <a:gs pos="84000">
              <a:schemeClr val="lt1">
                <a:hueOff val="0"/>
                <a:satOff val="0"/>
                <a:lumOff val="0"/>
                <a:alphaOff val="0"/>
                <a:shade val="90000"/>
                <a:lumMod val="88000"/>
              </a:schemeClr>
            </a:gs>
          </a:gsLst>
          <a:lin ang="5400000" scaled="0"/>
        </a:gradFill>
        <a:ln>
          <a:noFill/>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0">
          <a:scrgbClr r="0" g="0" b="0"/>
        </a:lnRef>
        <a:fillRef idx="3">
          <a:scrgbClr r="0" g="0" b="0"/>
        </a:fillRef>
        <a:effectRef idx="3">
          <a:scrgbClr r="0" g="0" b="0"/>
        </a:effectRef>
        <a:fontRef idx="minor">
          <a:schemeClr val="lt1"/>
        </a:fontRef>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b="1" kern="1200"/>
            <a:t>AI Diagnostic Support</a:t>
          </a:r>
          <a:r>
            <a:rPr lang="en-US" sz="1300" kern="1200"/>
            <a:t>, </a:t>
          </a:r>
          <a:r>
            <a:rPr lang="en-US" sz="1300" b="1" kern="1200"/>
            <a:t>Patient Care Personalization</a:t>
          </a:r>
          <a:endParaRPr lang="en-US" sz="1300" kern="1200"/>
        </a:p>
        <a:p>
          <a:pPr marL="114300" lvl="1" indent="-114300" algn="l" defTabSz="577850">
            <a:lnSpc>
              <a:spcPct val="90000"/>
            </a:lnSpc>
            <a:spcBef>
              <a:spcPct val="0"/>
            </a:spcBef>
            <a:spcAft>
              <a:spcPct val="15000"/>
            </a:spcAft>
            <a:buChar char="•"/>
          </a:pPr>
          <a:r>
            <a:rPr lang="en-US" sz="1300" b="1" kern="1200"/>
            <a:t>New KPI</a:t>
          </a:r>
          <a:r>
            <a:rPr lang="en-US" sz="1300" kern="1200"/>
            <a:t>: </a:t>
          </a:r>
          <a:r>
            <a:rPr lang="en-US" sz="1300" i="1" kern="1200"/>
            <a:t>Early Disease Detection Rates</a:t>
          </a:r>
          <a:endParaRPr lang="en-US" sz="1300" kern="1200"/>
        </a:p>
        <a:p>
          <a:pPr marL="114300" lvl="1" indent="-114300" algn="l" defTabSz="577850">
            <a:lnSpc>
              <a:spcPct val="90000"/>
            </a:lnSpc>
            <a:spcBef>
              <a:spcPct val="0"/>
            </a:spcBef>
            <a:spcAft>
              <a:spcPct val="15000"/>
            </a:spcAft>
            <a:buChar char="•"/>
          </a:pPr>
          <a:r>
            <a:rPr lang="en-US" sz="1300" b="1" i="1" kern="1200" dirty="0"/>
            <a:t>Service Innovation</a:t>
          </a:r>
          <a:r>
            <a:rPr lang="en-US" sz="1300" b="1" kern="1200" dirty="0"/>
            <a:t>: </a:t>
          </a:r>
          <a:r>
            <a:rPr lang="en-US" sz="1300" kern="1200" dirty="0"/>
            <a:t>Telemedicine platforms powered by AI triage.</a:t>
          </a:r>
        </a:p>
      </dsp:txBody>
      <dsp:txXfrm>
        <a:off x="2063729" y="1805985"/>
        <a:ext cx="4914352" cy="788742"/>
      </dsp:txXfrm>
    </dsp:sp>
    <dsp:sp modelId="{E4DFF1F9-2F67-4512-BFF2-71D87F913669}">
      <dsp:nvSpPr>
        <dsp:cNvPr id="0" name=""/>
        <dsp:cNvSpPr/>
      </dsp:nvSpPr>
      <dsp:spPr>
        <a:xfrm>
          <a:off x="643" y="2939146"/>
          <a:ext cx="1742977" cy="2574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2456" tIns="33020" rIns="92456" bIns="33020" numCol="1" spcCol="1270" anchor="ctr" anchorCtr="0">
          <a:noAutofit/>
        </a:bodyPr>
        <a:lstStyle/>
        <a:p>
          <a:pPr marL="0" lvl="0" indent="0" algn="r" defTabSz="577850">
            <a:lnSpc>
              <a:spcPct val="90000"/>
            </a:lnSpc>
            <a:spcBef>
              <a:spcPct val="0"/>
            </a:spcBef>
            <a:spcAft>
              <a:spcPct val="35000"/>
            </a:spcAft>
            <a:buNone/>
          </a:pPr>
          <a:r>
            <a:rPr lang="en-US" sz="1300" b="1" kern="1200"/>
            <a:t>Retail</a:t>
          </a:r>
          <a:endParaRPr lang="en-US" sz="1300" kern="1200"/>
        </a:p>
      </dsp:txBody>
      <dsp:txXfrm>
        <a:off x="643" y="2939146"/>
        <a:ext cx="1742977" cy="257400"/>
      </dsp:txXfrm>
    </dsp:sp>
    <dsp:sp modelId="{68222BAD-6519-4DE2-A394-15732376A8A5}">
      <dsp:nvSpPr>
        <dsp:cNvPr id="0" name=""/>
        <dsp:cNvSpPr/>
      </dsp:nvSpPr>
      <dsp:spPr>
        <a:xfrm>
          <a:off x="1743620" y="2641527"/>
          <a:ext cx="348595" cy="852637"/>
        </a:xfrm>
        <a:prstGeom prst="leftBrace">
          <a:avLst>
            <a:gd name="adj1" fmla="val 35000"/>
            <a:gd name="adj2" fmla="val 50000"/>
          </a:avLst>
        </a:prstGeom>
        <a:noFill/>
        <a:ln w="22225" cap="rnd"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3B21644-55CC-45D2-9098-3FDB68225ED6}">
      <dsp:nvSpPr>
        <dsp:cNvPr id="0" name=""/>
        <dsp:cNvSpPr/>
      </dsp:nvSpPr>
      <dsp:spPr>
        <a:xfrm>
          <a:off x="2231654" y="2641527"/>
          <a:ext cx="4740898" cy="852637"/>
        </a:xfrm>
        <a:prstGeom prst="rect">
          <a:avLst/>
        </a:prstGeom>
        <a:gradFill rotWithShape="0">
          <a:gsLst>
            <a:gs pos="0">
              <a:schemeClr val="lt1">
                <a:hueOff val="0"/>
                <a:satOff val="0"/>
                <a:lumOff val="0"/>
                <a:alphaOff val="0"/>
                <a:tint val="98000"/>
                <a:lumMod val="110000"/>
              </a:schemeClr>
            </a:gs>
            <a:gs pos="84000">
              <a:schemeClr val="lt1">
                <a:hueOff val="0"/>
                <a:satOff val="0"/>
                <a:lumOff val="0"/>
                <a:alphaOff val="0"/>
                <a:shade val="90000"/>
                <a:lumMod val="88000"/>
              </a:schemeClr>
            </a:gs>
          </a:gsLst>
          <a:lin ang="5400000" scaled="0"/>
        </a:gradFill>
        <a:ln>
          <a:noFill/>
        </a:ln>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dsp:spPr>
      <dsp:style>
        <a:lnRef idx="0">
          <a:scrgbClr r="0" g="0" b="0"/>
        </a:lnRef>
        <a:fillRef idx="3">
          <a:scrgbClr r="0" g="0" b="0"/>
        </a:fillRef>
        <a:effectRef idx="3">
          <a:scrgbClr r="0" g="0" b="0"/>
        </a:effectRef>
        <a:fontRef idx="minor">
          <a:schemeClr val="lt1"/>
        </a:fontRef>
      </dsp:style>
      <dsp:txBody>
        <a:bodyPr spcFirstLastPara="0" vert="horz" wrap="square" lIns="49530" tIns="49530" rIns="49530" bIns="49530" numCol="1" spcCol="1270" anchor="ctr" anchorCtr="0">
          <a:noAutofit/>
        </a:bodyPr>
        <a:lstStyle/>
        <a:p>
          <a:pPr marL="114300" lvl="1" indent="-114300" algn="l" defTabSz="577850">
            <a:lnSpc>
              <a:spcPct val="90000"/>
            </a:lnSpc>
            <a:spcBef>
              <a:spcPct val="0"/>
            </a:spcBef>
            <a:spcAft>
              <a:spcPct val="15000"/>
            </a:spcAft>
            <a:buChar char="•"/>
          </a:pPr>
          <a:r>
            <a:rPr lang="en-US" sz="1300" b="1" kern="1200"/>
            <a:t>Personalized Recommendation Engines</a:t>
          </a:r>
          <a:r>
            <a:rPr lang="en-US" sz="1300" kern="1200"/>
            <a:t>, </a:t>
          </a:r>
          <a:r>
            <a:rPr lang="en-US" sz="1300" b="1" kern="1200"/>
            <a:t>Dynamic Pricing</a:t>
          </a:r>
          <a:endParaRPr lang="en-US" sz="1300" kern="1200"/>
        </a:p>
        <a:p>
          <a:pPr marL="114300" lvl="1" indent="-114300" algn="l" defTabSz="577850">
            <a:lnSpc>
              <a:spcPct val="90000"/>
            </a:lnSpc>
            <a:spcBef>
              <a:spcPct val="0"/>
            </a:spcBef>
            <a:spcAft>
              <a:spcPct val="15000"/>
            </a:spcAft>
            <a:buChar char="•"/>
          </a:pPr>
          <a:r>
            <a:rPr lang="en-US" sz="1300" b="1" kern="1200" dirty="0"/>
            <a:t>New KPI</a:t>
          </a:r>
          <a:r>
            <a:rPr lang="en-US" sz="1300" kern="1200" dirty="0"/>
            <a:t>: </a:t>
          </a:r>
          <a:r>
            <a:rPr lang="en-US" sz="1300" i="1" kern="1200" dirty="0"/>
            <a:t>Basket Value Prediction</a:t>
          </a:r>
          <a:endParaRPr lang="en-US" sz="1300" kern="1200" dirty="0"/>
        </a:p>
        <a:p>
          <a:pPr marL="114300" lvl="1" indent="-114300" algn="l" defTabSz="577850">
            <a:lnSpc>
              <a:spcPct val="90000"/>
            </a:lnSpc>
            <a:spcBef>
              <a:spcPct val="0"/>
            </a:spcBef>
            <a:spcAft>
              <a:spcPct val="15000"/>
            </a:spcAft>
            <a:buChar char="•"/>
          </a:pPr>
          <a:r>
            <a:rPr lang="en-US" sz="1300" b="1" i="1" kern="1200" dirty="0"/>
            <a:t>Experience Innovation</a:t>
          </a:r>
          <a:r>
            <a:rPr lang="en-US" sz="1300" b="1" kern="1200" dirty="0"/>
            <a:t>: </a:t>
          </a:r>
          <a:r>
            <a:rPr lang="en-US" sz="1300" kern="1200" dirty="0"/>
            <a:t>Immersive AI-driven shopping experiences (AR/VR).</a:t>
          </a:r>
        </a:p>
      </dsp:txBody>
      <dsp:txXfrm>
        <a:off x="2231654" y="2641527"/>
        <a:ext cx="4740898" cy="852637"/>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3980BA-BB35-4BBD-8BAD-DAF97BA79C69}">
      <dsp:nvSpPr>
        <dsp:cNvPr id="0" name=""/>
        <dsp:cNvSpPr/>
      </dsp:nvSpPr>
      <dsp:spPr>
        <a:xfrm>
          <a:off x="827577" y="1176"/>
          <a:ext cx="601978" cy="601978"/>
        </a:xfrm>
        <a:prstGeom prst="chord">
          <a:avLst>
            <a:gd name="adj1" fmla="val 4800000"/>
            <a:gd name="adj2" fmla="val 1680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F863A2E-1F70-4AB0-BE31-8500C877C1A2}">
      <dsp:nvSpPr>
        <dsp:cNvPr id="0" name=""/>
        <dsp:cNvSpPr/>
      </dsp:nvSpPr>
      <dsp:spPr>
        <a:xfrm>
          <a:off x="887774" y="61374"/>
          <a:ext cx="481582" cy="481582"/>
        </a:xfrm>
        <a:prstGeom prst="pie">
          <a:avLst>
            <a:gd name="adj1" fmla="val 13500000"/>
            <a:gd name="adj2" fmla="val 16200000"/>
          </a:avLst>
        </a:prstGeom>
        <a:solidFill>
          <a:schemeClr val="lt1">
            <a:hueOff val="0"/>
            <a:satOff val="0"/>
            <a:lumOff val="0"/>
            <a:alphaOff val="0"/>
          </a:schemeClr>
        </a:solidFill>
        <a:ln w="22225" cap="rnd"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CF2399FC-2406-40C1-B4C6-E03E52044FF8}">
      <dsp:nvSpPr>
        <dsp:cNvPr id="0" name=""/>
        <dsp:cNvSpPr/>
      </dsp:nvSpPr>
      <dsp:spPr>
        <a:xfrm rot="16200000">
          <a:off x="135302" y="1355627"/>
          <a:ext cx="1745736" cy="361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marL="0" lvl="0" indent="0" algn="r" defTabSz="622300">
            <a:lnSpc>
              <a:spcPct val="90000"/>
            </a:lnSpc>
            <a:spcBef>
              <a:spcPct val="0"/>
            </a:spcBef>
            <a:spcAft>
              <a:spcPct val="35000"/>
            </a:spcAft>
            <a:buNone/>
          </a:pPr>
          <a:r>
            <a:rPr lang="en-US" sz="1400" b="1" kern="1200" dirty="0"/>
            <a:t>AI Capability Mapping</a:t>
          </a:r>
          <a:endParaRPr lang="en-US" sz="1400" kern="1200" dirty="0"/>
        </a:p>
      </dsp:txBody>
      <dsp:txXfrm>
        <a:off x="135302" y="1355627"/>
        <a:ext cx="1745736" cy="361186"/>
      </dsp:txXfrm>
    </dsp:sp>
    <dsp:sp modelId="{1FAC3D61-A116-4EF0-A8FD-0EDB171A1E4C}">
      <dsp:nvSpPr>
        <dsp:cNvPr id="0" name=""/>
        <dsp:cNvSpPr/>
      </dsp:nvSpPr>
      <dsp:spPr>
        <a:xfrm>
          <a:off x="1248961" y="1176"/>
          <a:ext cx="1203956" cy="24079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kern="1200" dirty="0"/>
            <a:t>Evaluate </a:t>
          </a:r>
          <a:r>
            <a:rPr lang="en-US" sz="1400" i="1" kern="1200" dirty="0"/>
            <a:t>Where to Play, How to Win</a:t>
          </a:r>
          <a:r>
            <a:rPr lang="en-US" sz="1400" kern="1200" dirty="0"/>
            <a:t> in core vs. adjacent vs. transformational spaces.</a:t>
          </a:r>
        </a:p>
      </dsp:txBody>
      <dsp:txXfrm>
        <a:off x="1248961" y="1176"/>
        <a:ext cx="1203956" cy="2407912"/>
      </dsp:txXfrm>
    </dsp:sp>
    <dsp:sp modelId="{8C5A14B4-9B94-463E-AD19-1357588C26EE}">
      <dsp:nvSpPr>
        <dsp:cNvPr id="0" name=""/>
        <dsp:cNvSpPr/>
      </dsp:nvSpPr>
      <dsp:spPr>
        <a:xfrm>
          <a:off x="2849782" y="1176"/>
          <a:ext cx="601978" cy="601978"/>
        </a:xfrm>
        <a:prstGeom prst="chord">
          <a:avLst>
            <a:gd name="adj1" fmla="val 4800000"/>
            <a:gd name="adj2" fmla="val 1680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0597973-A883-4581-9FB9-FF283A50FEA7}">
      <dsp:nvSpPr>
        <dsp:cNvPr id="0" name=""/>
        <dsp:cNvSpPr/>
      </dsp:nvSpPr>
      <dsp:spPr>
        <a:xfrm>
          <a:off x="2909979" y="61374"/>
          <a:ext cx="481582" cy="481582"/>
        </a:xfrm>
        <a:prstGeom prst="pie">
          <a:avLst>
            <a:gd name="adj1" fmla="val 10800000"/>
            <a:gd name="adj2" fmla="val 16200000"/>
          </a:avLst>
        </a:prstGeom>
        <a:solidFill>
          <a:schemeClr val="lt1">
            <a:hueOff val="0"/>
            <a:satOff val="0"/>
            <a:lumOff val="0"/>
            <a:alphaOff val="0"/>
          </a:schemeClr>
        </a:solidFill>
        <a:ln w="22225" cap="rnd"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89CF20C-FB09-4972-BC40-3DD327003A5C}">
      <dsp:nvSpPr>
        <dsp:cNvPr id="0" name=""/>
        <dsp:cNvSpPr/>
      </dsp:nvSpPr>
      <dsp:spPr>
        <a:xfrm rot="16200000">
          <a:off x="2157507" y="1355627"/>
          <a:ext cx="1745736" cy="361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marL="0" lvl="0" indent="0" algn="r" defTabSz="622300">
            <a:lnSpc>
              <a:spcPct val="90000"/>
            </a:lnSpc>
            <a:spcBef>
              <a:spcPct val="0"/>
            </a:spcBef>
            <a:spcAft>
              <a:spcPct val="35000"/>
            </a:spcAft>
            <a:buNone/>
          </a:pPr>
          <a:r>
            <a:rPr lang="en-US" sz="1400" b="1" kern="1200" dirty="0"/>
            <a:t>Pilot Program Design</a:t>
          </a:r>
          <a:endParaRPr lang="en-US" sz="1400" kern="1200" dirty="0"/>
        </a:p>
      </dsp:txBody>
      <dsp:txXfrm>
        <a:off x="2157507" y="1355627"/>
        <a:ext cx="1745736" cy="361186"/>
      </dsp:txXfrm>
    </dsp:sp>
    <dsp:sp modelId="{D1751583-65CA-4CDE-B47B-2D2082D9D7A6}">
      <dsp:nvSpPr>
        <dsp:cNvPr id="0" name=""/>
        <dsp:cNvSpPr/>
      </dsp:nvSpPr>
      <dsp:spPr>
        <a:xfrm>
          <a:off x="3271166" y="1176"/>
          <a:ext cx="1203956" cy="24079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kern="1200" dirty="0"/>
            <a:t>Focus on quick wins in </a:t>
          </a:r>
          <a:r>
            <a:rPr lang="en-US" sz="1400" i="1" kern="1200" dirty="0"/>
            <a:t>Horizon 1</a:t>
          </a:r>
          <a:r>
            <a:rPr lang="en-US" sz="1400" kern="1200" dirty="0"/>
            <a:t> for immediate ROI.</a:t>
          </a:r>
        </a:p>
        <a:p>
          <a:pPr marL="0" lvl="0" indent="0" algn="l" defTabSz="622300">
            <a:lnSpc>
              <a:spcPct val="90000"/>
            </a:lnSpc>
            <a:spcBef>
              <a:spcPct val="0"/>
            </a:spcBef>
            <a:spcAft>
              <a:spcPct val="35000"/>
            </a:spcAft>
            <a:buNone/>
          </a:pPr>
          <a:r>
            <a:rPr lang="en-US" sz="1400" kern="1200" dirty="0"/>
            <a:t>Explore </a:t>
          </a:r>
          <a:r>
            <a:rPr lang="en-US" sz="1400" i="1" kern="1200" dirty="0"/>
            <a:t>Horizon 2 &amp; 3</a:t>
          </a:r>
          <a:r>
            <a:rPr lang="en-US" sz="1400" kern="1200" dirty="0"/>
            <a:t> pilots with separate R&amp;D budgets.</a:t>
          </a:r>
        </a:p>
      </dsp:txBody>
      <dsp:txXfrm>
        <a:off x="3271166" y="1176"/>
        <a:ext cx="1203956" cy="2407912"/>
      </dsp:txXfrm>
    </dsp:sp>
    <dsp:sp modelId="{7D493787-7C4E-4ECC-979D-46889A9428ED}">
      <dsp:nvSpPr>
        <dsp:cNvPr id="0" name=""/>
        <dsp:cNvSpPr/>
      </dsp:nvSpPr>
      <dsp:spPr>
        <a:xfrm>
          <a:off x="4871987" y="1176"/>
          <a:ext cx="601978" cy="601978"/>
        </a:xfrm>
        <a:prstGeom prst="chord">
          <a:avLst>
            <a:gd name="adj1" fmla="val 4800000"/>
            <a:gd name="adj2" fmla="val 1680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C40AF6E0-1BA7-41AC-B596-C1B89764A14A}">
      <dsp:nvSpPr>
        <dsp:cNvPr id="0" name=""/>
        <dsp:cNvSpPr/>
      </dsp:nvSpPr>
      <dsp:spPr>
        <a:xfrm>
          <a:off x="4932184" y="61374"/>
          <a:ext cx="481582" cy="481582"/>
        </a:xfrm>
        <a:prstGeom prst="pie">
          <a:avLst>
            <a:gd name="adj1" fmla="val 8100000"/>
            <a:gd name="adj2" fmla="val 16200000"/>
          </a:avLst>
        </a:prstGeom>
        <a:solidFill>
          <a:schemeClr val="lt1">
            <a:hueOff val="0"/>
            <a:satOff val="0"/>
            <a:lumOff val="0"/>
            <a:alphaOff val="0"/>
          </a:schemeClr>
        </a:solidFill>
        <a:ln w="22225" cap="rnd"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6144C80D-2D4E-43AA-8B42-EC91FE515BF9}">
      <dsp:nvSpPr>
        <dsp:cNvPr id="0" name=""/>
        <dsp:cNvSpPr/>
      </dsp:nvSpPr>
      <dsp:spPr>
        <a:xfrm rot="16200000">
          <a:off x="4179712" y="1355627"/>
          <a:ext cx="1745736" cy="361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marL="0" lvl="0" indent="0" algn="r" defTabSz="622300">
            <a:lnSpc>
              <a:spcPct val="90000"/>
            </a:lnSpc>
            <a:spcBef>
              <a:spcPct val="0"/>
            </a:spcBef>
            <a:spcAft>
              <a:spcPct val="35000"/>
            </a:spcAft>
            <a:buNone/>
          </a:pPr>
          <a:r>
            <a:rPr lang="en-US" sz="1400" b="1" kern="1200" dirty="0"/>
            <a:t>Scalable Implementation</a:t>
          </a:r>
          <a:endParaRPr lang="en-US" sz="1400" kern="1200" dirty="0"/>
        </a:p>
      </dsp:txBody>
      <dsp:txXfrm>
        <a:off x="4179712" y="1355627"/>
        <a:ext cx="1745736" cy="361186"/>
      </dsp:txXfrm>
    </dsp:sp>
    <dsp:sp modelId="{0188B68B-BDE0-403F-9156-8AC4FC7F431E}">
      <dsp:nvSpPr>
        <dsp:cNvPr id="0" name=""/>
        <dsp:cNvSpPr/>
      </dsp:nvSpPr>
      <dsp:spPr>
        <a:xfrm>
          <a:off x="5293371" y="1176"/>
          <a:ext cx="1203956" cy="24079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kern="1200" dirty="0"/>
            <a:t>Integrate proven pilots across global operations.</a:t>
          </a:r>
        </a:p>
        <a:p>
          <a:pPr marL="0" lvl="0" indent="0" algn="l" defTabSz="622300">
            <a:lnSpc>
              <a:spcPct val="90000"/>
            </a:lnSpc>
            <a:spcBef>
              <a:spcPct val="0"/>
            </a:spcBef>
            <a:spcAft>
              <a:spcPct val="35000"/>
            </a:spcAft>
            <a:buNone/>
          </a:pPr>
          <a:r>
            <a:rPr lang="en-US" sz="1400" kern="1200" dirty="0"/>
            <a:t>Continuously refine with </a:t>
          </a:r>
          <a:r>
            <a:rPr lang="en-US" sz="1400" i="1" kern="1200" dirty="0"/>
            <a:t>Doblin’s 10 Types</a:t>
          </a:r>
          <a:r>
            <a:rPr lang="en-US" sz="1400" kern="1200" dirty="0"/>
            <a:t> lens to find new innovation angles.</a:t>
          </a:r>
        </a:p>
      </dsp:txBody>
      <dsp:txXfrm>
        <a:off x="5293371" y="1176"/>
        <a:ext cx="1203956" cy="2407912"/>
      </dsp:txXfrm>
    </dsp:sp>
    <dsp:sp modelId="{7707FD18-E4BD-464A-B65E-457D52111C23}">
      <dsp:nvSpPr>
        <dsp:cNvPr id="0" name=""/>
        <dsp:cNvSpPr/>
      </dsp:nvSpPr>
      <dsp:spPr>
        <a:xfrm>
          <a:off x="6894192" y="1176"/>
          <a:ext cx="601978" cy="601978"/>
        </a:xfrm>
        <a:prstGeom prst="chord">
          <a:avLst>
            <a:gd name="adj1" fmla="val 4800000"/>
            <a:gd name="adj2" fmla="val 16800000"/>
          </a:avLst>
        </a:prstGeom>
        <a:solidFill>
          <a:schemeClr val="accent3">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B68A67B7-2C3E-4E7B-956B-7E0BFE042A1C}">
      <dsp:nvSpPr>
        <dsp:cNvPr id="0" name=""/>
        <dsp:cNvSpPr/>
      </dsp:nvSpPr>
      <dsp:spPr>
        <a:xfrm>
          <a:off x="6954389" y="61374"/>
          <a:ext cx="481582" cy="481582"/>
        </a:xfrm>
        <a:prstGeom prst="pie">
          <a:avLst>
            <a:gd name="adj1" fmla="val 5400000"/>
            <a:gd name="adj2" fmla="val 16200000"/>
          </a:avLst>
        </a:prstGeom>
        <a:solidFill>
          <a:schemeClr val="lt1">
            <a:hueOff val="0"/>
            <a:satOff val="0"/>
            <a:lumOff val="0"/>
            <a:alphaOff val="0"/>
          </a:schemeClr>
        </a:solidFill>
        <a:ln w="22225" cap="rnd" cmpd="sng" algn="ctr">
          <a:solidFill>
            <a:schemeClr val="accent3">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EB558842-757A-474E-887F-B9BE86506844}">
      <dsp:nvSpPr>
        <dsp:cNvPr id="0" name=""/>
        <dsp:cNvSpPr/>
      </dsp:nvSpPr>
      <dsp:spPr>
        <a:xfrm rot="16200000">
          <a:off x="6201917" y="1355627"/>
          <a:ext cx="1745736" cy="36118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b" anchorCtr="0">
          <a:noAutofit/>
        </a:bodyPr>
        <a:lstStyle/>
        <a:p>
          <a:pPr marL="0" lvl="0" indent="0" algn="r" defTabSz="622300">
            <a:lnSpc>
              <a:spcPct val="90000"/>
            </a:lnSpc>
            <a:spcBef>
              <a:spcPct val="0"/>
            </a:spcBef>
            <a:spcAft>
              <a:spcPct val="35000"/>
            </a:spcAft>
            <a:buNone/>
          </a:pPr>
          <a:r>
            <a:rPr lang="en-US" sz="1400" b="1" kern="1200" dirty="0"/>
            <a:t>Continuous Learning &amp; Optimization</a:t>
          </a:r>
          <a:endParaRPr lang="en-US" sz="1400" kern="1200" dirty="0"/>
        </a:p>
      </dsp:txBody>
      <dsp:txXfrm>
        <a:off x="6201917" y="1355627"/>
        <a:ext cx="1745736" cy="361186"/>
      </dsp:txXfrm>
    </dsp:sp>
    <dsp:sp modelId="{5A3421D6-97FA-4527-B7C0-56DE27026836}">
      <dsp:nvSpPr>
        <dsp:cNvPr id="0" name=""/>
        <dsp:cNvSpPr/>
      </dsp:nvSpPr>
      <dsp:spPr>
        <a:xfrm>
          <a:off x="7315576" y="1176"/>
          <a:ext cx="1203956" cy="240791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kern="1200" dirty="0"/>
            <a:t>Set up feedback loops to measure KPIs (e.g., cost savings, revenue growth, NPS).</a:t>
          </a:r>
        </a:p>
        <a:p>
          <a:pPr marL="0" lvl="0" indent="0" algn="l" defTabSz="622300">
            <a:lnSpc>
              <a:spcPct val="90000"/>
            </a:lnSpc>
            <a:spcBef>
              <a:spcPct val="0"/>
            </a:spcBef>
            <a:spcAft>
              <a:spcPct val="35000"/>
            </a:spcAft>
            <a:buNone/>
          </a:pPr>
          <a:r>
            <a:rPr lang="en-US" sz="1400" kern="1200" dirty="0"/>
            <a:t>Maintain an AI “Center of Excellence” for governance and skill-building.</a:t>
          </a:r>
        </a:p>
      </dsp:txBody>
      <dsp:txXfrm>
        <a:off x="7315576" y="1176"/>
        <a:ext cx="1203956" cy="2407912"/>
      </dsp:txXfrm>
    </dsp:sp>
  </dsp:spTree>
</dsp:drawing>
</file>

<file path=ppt/diagrams/layout1.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9/3/layout/PieProcess">
  <dgm:title val=""/>
  <dgm:desc val=""/>
  <dgm:catLst>
    <dgm:cat type="list" pri="8600"/>
    <dgm:cat type="process" pri="4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7"/>
      <dgm:chPref val="7"/>
      <dgm:dir/>
      <dgm:animOne val="branch"/>
      <dgm:animLvl val="lvl"/>
    </dgm:varLst>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constrLst>
      <dgm:constr type="primFontSz" for="des" forName="Parent" val="65"/>
      <dgm:constr type="primFontSz" for="des" forName="Child" refType="primFontSz" refFor="des" refForName="Parent" op="lte"/>
      <dgm:constr type="w" for="ch" forName="composite" refType="w"/>
      <dgm:constr type="h" for="ch" forName="composite" refType="h"/>
      <dgm:constr type="w" for="ch" forName="ParentComposite" refType="w" fact="0.5"/>
      <dgm:constr type="h" for="ch" forName="ParentComposite" refType="h"/>
      <dgm:constr type="w" for="ch" forName="negSibTrans" refType="h" refFor="ch" refForName="composite" fact="-0.075"/>
      <dgm:constr type="w" for="ch" forName="sibTrans" refType="w" refFor="ch" refForName="composite" fact="0.0425"/>
    </dgm:constrLst>
    <dgm:forEach name="nodesForEach" axis="ch" ptType="node" cnt="7">
      <dgm:layoutNode name="ParentComposite">
        <dgm:alg type="composite">
          <dgm:param type="ar" val="0.25"/>
        </dgm:alg>
        <dgm:shape xmlns:r="http://schemas.openxmlformats.org/officeDocument/2006/relationships" r:blip="">
          <dgm:adjLst/>
        </dgm:shape>
        <dgm:choose name="Name4">
          <dgm:if name="Name5" func="var" arg="dir" op="equ" val="norm">
            <dgm:constrLst>
              <dgm:constr type="l" for="ch" forName="Parent" refType="w" fact="0"/>
              <dgm:constr type="t" for="ch" forName="Parent" refType="h" fact="0.275"/>
              <dgm:constr type="w" for="ch" forName="Parent" refType="w" fact="0.6"/>
              <dgm:constr type="h" for="ch" forName="Parent" refType="h" fact="0.725"/>
              <dgm:constr type="l" for="ch" forName="Chord" refType="w" fact="0"/>
              <dgm:constr type="t" for="ch" forName="Chord" refType="h" fact="0"/>
              <dgm:constr type="w" for="ch" forName="Chord" refType="w"/>
              <dgm:constr type="h" for="ch" forName="Chord" refType="h" fact="0.25"/>
              <dgm:constr type="l" for="ch" forName="Pie" refType="w" fact="0.1"/>
              <dgm:constr type="t" for="ch" forName="Pie" refType="h" fact="0.025"/>
              <dgm:constr type="w" for="ch" forName="Pie" refType="w" fact="0.8"/>
              <dgm:constr type="h" for="ch" forName="Pie" refType="h" fact="0.2"/>
            </dgm:constrLst>
          </dgm:if>
          <dgm:else name="Name6">
            <dgm:constrLst>
              <dgm:constr type="r" for="ch" forName="Parent" refType="w"/>
              <dgm:constr type="t" for="ch" forName="Parent" refType="h" fact="0.275"/>
              <dgm:constr type="w" for="ch" forName="Parent" refType="w" fact="0.6"/>
              <dgm:constr type="h" for="ch" forName="Parent" refType="h" fact="0.725"/>
              <dgm:constr type="r" for="ch" forName="Chord" refType="w"/>
              <dgm:constr type="t" for="ch" forName="Chord" refType="h" fact="0"/>
              <dgm:constr type="w" for="ch" forName="Chord" refType="w"/>
              <dgm:constr type="h" for="ch" forName="Chord" refType="h" fact="0.25"/>
              <dgm:constr type="r" for="ch" forName="Pie" refType="w" fact="0.9"/>
              <dgm:constr type="t" for="ch" forName="Pie" refType="h" fact="0.025"/>
              <dgm:constr type="w" for="ch" forName="Pie" refType="w" fact="0.8"/>
              <dgm:constr type="h" for="ch" forName="Pie" refType="h" fact="0.2"/>
            </dgm:constrLst>
          </dgm:else>
        </dgm:choose>
        <dgm:layoutNode name="Chord" styleLbl="bgShp">
          <dgm:alg type="sp"/>
          <dgm:choose name="Name7">
            <dgm:if name="Name8" func="var" arg="dir" op="equ" val="norm">
              <dgm:shape xmlns:r="http://schemas.openxmlformats.org/officeDocument/2006/relationships" type="chord" r:blip="">
                <dgm:adjLst>
                  <dgm:adj idx="1" val="80"/>
                  <dgm:adj idx="2" val="-80"/>
                </dgm:adjLst>
              </dgm:shape>
            </dgm:if>
            <dgm:else name="Name9">
              <dgm:shape xmlns:r="http://schemas.openxmlformats.org/officeDocument/2006/relationships" rot="180" type="chord" r:blip="">
                <dgm:adjLst>
                  <dgm:adj idx="1" val="80"/>
                  <dgm:adj idx="2" val="-80"/>
                </dgm:adjLst>
              </dgm:shape>
            </dgm:else>
          </dgm:choose>
          <dgm:presOf/>
        </dgm:layoutNode>
        <dgm:layoutNode name="Pie" styleLbl="alignNode1">
          <dgm:alg type="sp"/>
          <dgm:choose name="Name10">
            <dgm:if name="Name11" func="var" arg="dir" op="equ" val="norm">
              <dgm:choose name="Name12">
                <dgm:if name="Name13" axis="precedSib" ptType="node" func="cnt" op="equ" val="0">
                  <dgm:choose name="Name14">
                    <dgm:if name="Name15" axis="followSib" ptType="node" func="cnt" op="equ" val="0">
                      <dgm:shape xmlns:r="http://schemas.openxmlformats.org/officeDocument/2006/relationships" type="pie" r:blip="">
                        <dgm:adjLst>
                          <dgm:adj idx="1" val="90"/>
                          <dgm:adj idx="2" val="-90"/>
                        </dgm:adjLst>
                      </dgm:shape>
                    </dgm:if>
                    <dgm:if name="Name16" axis="followSib" ptType="node" func="cnt" op="equ" val="1">
                      <dgm:shape xmlns:r="http://schemas.openxmlformats.org/officeDocument/2006/relationships" type="pie" r:blip="">
                        <dgm:adjLst>
                          <dgm:adj idx="1" val="180"/>
                          <dgm:adj idx="2" val="-90"/>
                        </dgm:adjLst>
                      </dgm:shape>
                    </dgm:if>
                    <dgm:if name="Name17" axis="followSib" ptType="node" func="cnt" op="equ" val="2">
                      <dgm:shape xmlns:r="http://schemas.openxmlformats.org/officeDocument/2006/relationships" type="pie" r:blip="">
                        <dgm:adjLst>
                          <dgm:adj idx="1" val="-150"/>
                          <dgm:adj idx="2" val="-90"/>
                        </dgm:adjLst>
                      </dgm:shape>
                    </dgm:if>
                    <dgm:if name="Name18" axis="followSib" ptType="node" func="cnt" op="equ" val="3">
                      <dgm:shape xmlns:r="http://schemas.openxmlformats.org/officeDocument/2006/relationships" type="pie" r:blip="">
                        <dgm:adjLst>
                          <dgm:adj idx="1" val="-135"/>
                          <dgm:adj idx="2" val="-90"/>
                        </dgm:adjLst>
                      </dgm:shape>
                    </dgm:if>
                    <dgm:if name="Name19" axis="followSib" ptType="node" func="cnt" op="equ" val="4">
                      <dgm:shape xmlns:r="http://schemas.openxmlformats.org/officeDocument/2006/relationships" type="pie" r:blip="">
                        <dgm:adjLst>
                          <dgm:adj idx="1" val="-126"/>
                          <dgm:adj idx="2" val="-90"/>
                        </dgm:adjLst>
                      </dgm:shape>
                    </dgm:if>
                    <dgm:if name="Name20" axis="followSib" ptType="node" func="cnt" op="equ" val="5">
                      <dgm:shape xmlns:r="http://schemas.openxmlformats.org/officeDocument/2006/relationships" type="pie" r:blip="">
                        <dgm:adjLst>
                          <dgm:adj idx="1" val="-120"/>
                          <dgm:adj idx="2" val="-90"/>
                        </dgm:adjLst>
                      </dgm:shape>
                    </dgm:if>
                    <dgm:else name="Name21">
                      <dgm:shape xmlns:r="http://schemas.openxmlformats.org/officeDocument/2006/relationships" type="pie" r:blip="">
                        <dgm:adjLst>
                          <dgm:adj idx="1" val="-115.7143"/>
                          <dgm:adj idx="2" val="-90"/>
                        </dgm:adjLst>
                      </dgm:shape>
                    </dgm:else>
                  </dgm:choose>
                </dgm:if>
                <dgm:if name="Name22" axis="precedSib" ptType="node" func="cnt" op="equ" val="1">
                  <dgm:choose name="Name23">
                    <dgm:if name="Name24" axis="followSib" ptType="node" func="cnt" op="equ" val="0">
                      <dgm:shape xmlns:r="http://schemas.openxmlformats.org/officeDocument/2006/relationships" type="pie" r:blip="">
                        <dgm:adjLst>
                          <dgm:adj idx="1" val="90"/>
                          <dgm:adj idx="2" val="-90"/>
                        </dgm:adjLst>
                      </dgm:shape>
                    </dgm:if>
                    <dgm:if name="Name25" axis="followSib" ptType="node" func="cnt" op="equ" val="1">
                      <dgm:shape xmlns:r="http://schemas.openxmlformats.org/officeDocument/2006/relationships" type="pie" r:blip="">
                        <dgm:adjLst>
                          <dgm:adj idx="1" val="150"/>
                          <dgm:adj idx="2" val="-90"/>
                        </dgm:adjLst>
                      </dgm:shape>
                    </dgm:if>
                    <dgm:if name="Name26" axis="followSib" ptType="node" func="cnt" op="equ" val="2">
                      <dgm:shape xmlns:r="http://schemas.openxmlformats.org/officeDocument/2006/relationships" type="pie" r:blip="">
                        <dgm:adjLst>
                          <dgm:adj idx="1" val="180"/>
                          <dgm:adj idx="2" val="-90"/>
                        </dgm:adjLst>
                      </dgm:shape>
                    </dgm:if>
                    <dgm:if name="Name27" axis="followSib" ptType="node" func="cnt" op="equ" val="3">
                      <dgm:shape xmlns:r="http://schemas.openxmlformats.org/officeDocument/2006/relationships" type="pie" r:blip="">
                        <dgm:adjLst>
                          <dgm:adj idx="1" val="-162"/>
                          <dgm:adj idx="2" val="-90"/>
                        </dgm:adjLst>
                      </dgm:shape>
                    </dgm:if>
                    <dgm:if name="Name28" axis="followSib" ptType="node" func="cnt" op="equ" val="4">
                      <dgm:shape xmlns:r="http://schemas.openxmlformats.org/officeDocument/2006/relationships" type="pie" r:blip="">
                        <dgm:adjLst>
                          <dgm:adj idx="1" val="-150"/>
                          <dgm:adj idx="2" val="-90"/>
                        </dgm:adjLst>
                      </dgm:shape>
                    </dgm:if>
                    <dgm:else name="Name29">
                      <dgm:shape xmlns:r="http://schemas.openxmlformats.org/officeDocument/2006/relationships" type="pie" r:blip="">
                        <dgm:adjLst>
                          <dgm:adj idx="1" val="-141.4286"/>
                          <dgm:adj idx="2" val="-90"/>
                        </dgm:adjLst>
                      </dgm:shape>
                    </dgm:else>
                  </dgm:choose>
                </dgm:if>
                <dgm:if name="Name30" axis="precedSib" ptType="node" func="cnt" op="equ" val="2">
                  <dgm:choose name="Name31">
                    <dgm:if name="Name32" axis="followSib" ptType="node" func="cnt" op="equ" val="0">
                      <dgm:shape xmlns:r="http://schemas.openxmlformats.org/officeDocument/2006/relationships" type="pie" r:blip="">
                        <dgm:adjLst>
                          <dgm:adj idx="1" val="90"/>
                          <dgm:adj idx="2" val="-90"/>
                        </dgm:adjLst>
                      </dgm:shape>
                    </dgm:if>
                    <dgm:if name="Name33" axis="followSib" ptType="node" func="cnt" op="equ" val="1">
                      <dgm:shape xmlns:r="http://schemas.openxmlformats.org/officeDocument/2006/relationships" type="pie" r:blip="">
                        <dgm:adjLst>
                          <dgm:adj idx="1" val="135"/>
                          <dgm:adj idx="2" val="-90"/>
                        </dgm:adjLst>
                      </dgm:shape>
                    </dgm:if>
                    <dgm:if name="Name34" axis="followSib" ptType="node" func="cnt" op="equ" val="2">
                      <dgm:shape xmlns:r="http://schemas.openxmlformats.org/officeDocument/2006/relationships" type="pie" r:blip="">
                        <dgm:adjLst>
                          <dgm:adj idx="1" val="162"/>
                          <dgm:adj idx="2" val="-90"/>
                        </dgm:adjLst>
                      </dgm:shape>
                    </dgm:if>
                    <dgm:if name="Name35" axis="followSib" ptType="node" func="cnt" op="equ" val="3">
                      <dgm:shape xmlns:r="http://schemas.openxmlformats.org/officeDocument/2006/relationships" type="pie" r:blip="">
                        <dgm:adjLst>
                          <dgm:adj idx="1" val="180"/>
                          <dgm:adj idx="2" val="-90"/>
                        </dgm:adjLst>
                      </dgm:shape>
                    </dgm:if>
                    <dgm:else name="Name36">
                      <dgm:shape xmlns:r="http://schemas.openxmlformats.org/officeDocument/2006/relationships" type="pie" r:blip="">
                        <dgm:adjLst>
                          <dgm:adj idx="1" val="-167.1429"/>
                          <dgm:adj idx="2" val="-90"/>
                        </dgm:adjLst>
                      </dgm:shape>
                    </dgm:else>
                  </dgm:choose>
                </dgm:if>
                <dgm:if name="Name37" axis="precedSib" ptType="node" func="cnt" op="equ" val="3">
                  <dgm:choose name="Name38">
                    <dgm:if name="Name39" axis="followSib" ptType="node" func="cnt" op="equ" val="0">
                      <dgm:shape xmlns:r="http://schemas.openxmlformats.org/officeDocument/2006/relationships" type="pie" r:blip="">
                        <dgm:adjLst>
                          <dgm:adj idx="1" val="90"/>
                          <dgm:adj idx="2" val="-90"/>
                        </dgm:adjLst>
                      </dgm:shape>
                    </dgm:if>
                    <dgm:if name="Name40" axis="followSib" ptType="node" func="cnt" op="equ" val="1">
                      <dgm:shape xmlns:r="http://schemas.openxmlformats.org/officeDocument/2006/relationships" type="pie" r:blip="">
                        <dgm:adjLst>
                          <dgm:adj idx="1" val="126"/>
                          <dgm:adj idx="2" val="-90"/>
                        </dgm:adjLst>
                      </dgm:shape>
                    </dgm:if>
                    <dgm:if name="Name41" axis="followSib" ptType="node" func="cnt" op="equ" val="2">
                      <dgm:shape xmlns:r="http://schemas.openxmlformats.org/officeDocument/2006/relationships" type="pie" r:blip="">
                        <dgm:adjLst>
                          <dgm:adj idx="1" val="150"/>
                          <dgm:adj idx="2" val="-90"/>
                        </dgm:adjLst>
                      </dgm:shape>
                    </dgm:if>
                    <dgm:else name="Name42">
                      <dgm:shape xmlns:r="http://schemas.openxmlformats.org/officeDocument/2006/relationships" type="pie" r:blip="">
                        <dgm:adjLst>
                          <dgm:adj idx="1" val="167.1429"/>
                          <dgm:adj idx="2" val="-90"/>
                        </dgm:adjLst>
                      </dgm:shape>
                    </dgm:else>
                  </dgm:choose>
                </dgm:if>
                <dgm:if name="Name43" axis="precedSib" ptType="node" func="cnt" op="equ" val="4">
                  <dgm:choose name="Name44">
                    <dgm:if name="Name45" axis="followSib" ptType="node" func="cnt" op="equ" val="0">
                      <dgm:shape xmlns:r="http://schemas.openxmlformats.org/officeDocument/2006/relationships" type="pie" r:blip="">
                        <dgm:adjLst>
                          <dgm:adj idx="1" val="90"/>
                          <dgm:adj idx="2" val="-90"/>
                        </dgm:adjLst>
                      </dgm:shape>
                    </dgm:if>
                    <dgm:if name="Name46" axis="followSib" ptType="node" func="cnt" op="equ" val="1">
                      <dgm:shape xmlns:r="http://schemas.openxmlformats.org/officeDocument/2006/relationships" type="pie" r:blip="">
                        <dgm:adjLst>
                          <dgm:adj idx="1" val="120"/>
                          <dgm:adj idx="2" val="-90"/>
                        </dgm:adjLst>
                      </dgm:shape>
                    </dgm:if>
                    <dgm:else name="Name47">
                      <dgm:shape xmlns:r="http://schemas.openxmlformats.org/officeDocument/2006/relationships" type="pie" r:blip="">
                        <dgm:adjLst>
                          <dgm:adj idx="1" val="141.4286"/>
                          <dgm:adj idx="2" val="-90"/>
                        </dgm:adjLst>
                      </dgm:shape>
                    </dgm:else>
                  </dgm:choose>
                </dgm:if>
                <dgm:if name="Name48" axis="precedSib" ptType="node" func="cnt" op="equ" val="5">
                  <dgm:choose name="Name49">
                    <dgm:if name="Name50" axis="followSib" ptType="node" func="cnt" op="equ" val="0">
                      <dgm:shape xmlns:r="http://schemas.openxmlformats.org/officeDocument/2006/relationships" type="pie" r:blip="">
                        <dgm:adjLst>
                          <dgm:adj idx="1" val="90"/>
                          <dgm:adj idx="2" val="-90"/>
                        </dgm:adjLst>
                      </dgm:shape>
                    </dgm:if>
                    <dgm:else name="Name51">
                      <dgm:shape xmlns:r="http://schemas.openxmlformats.org/officeDocument/2006/relationships" type="pie" r:blip="">
                        <dgm:adjLst>
                          <dgm:adj idx="1" val="115.7143"/>
                          <dgm:adj idx="2" val="-90"/>
                        </dgm:adjLst>
                      </dgm:shape>
                    </dgm:else>
                  </dgm:choose>
                </dgm:if>
                <dgm:else name="Name52">
                  <dgm:shape xmlns:r="http://schemas.openxmlformats.org/officeDocument/2006/relationships" type="pie" r:blip="">
                    <dgm:adjLst>
                      <dgm:adj idx="1" val="90"/>
                      <dgm:adj idx="2" val="-90"/>
                    </dgm:adjLst>
                  </dgm:shape>
                </dgm:else>
              </dgm:choose>
            </dgm:if>
            <dgm:else name="Name53">
              <dgm:choose name="Name54">
                <dgm:if name="Name55" axis="precedSib" ptType="node" func="cnt" op="equ" val="0">
                  <dgm:choose name="Name56">
                    <dgm:if name="Name57" axis="followSib" ptType="node" func="cnt" op="equ" val="0">
                      <dgm:shape xmlns:r="http://schemas.openxmlformats.org/officeDocument/2006/relationships" rot="180" type="pie" r:blip="">
                        <dgm:adjLst>
                          <dgm:adj idx="1" val="90"/>
                          <dgm:adj idx="2" val="-90"/>
                        </dgm:adjLst>
                      </dgm:shape>
                    </dgm:if>
                    <dgm:if name="Name58" axis="followSib" ptType="node" func="cnt" op="equ" val="1">
                      <dgm:shape xmlns:r="http://schemas.openxmlformats.org/officeDocument/2006/relationships" rot="180" type="pie" r:blip="">
                        <dgm:adjLst>
                          <dgm:adj idx="1" val="90"/>
                          <dgm:adj idx="2" val="180"/>
                        </dgm:adjLst>
                      </dgm:shape>
                    </dgm:if>
                    <dgm:if name="Name59" axis="followSib" ptType="node" func="cnt" op="equ" val="2">
                      <dgm:shape xmlns:r="http://schemas.openxmlformats.org/officeDocument/2006/relationships" rot="180" type="pie" r:blip="">
                        <dgm:adjLst>
                          <dgm:adj idx="1" val="90"/>
                          <dgm:adj idx="2" val="150"/>
                        </dgm:adjLst>
                      </dgm:shape>
                    </dgm:if>
                    <dgm:if name="Name60" axis="followSib" ptType="node" func="cnt" op="equ" val="3">
                      <dgm:shape xmlns:r="http://schemas.openxmlformats.org/officeDocument/2006/relationships" rot="180" type="pie" r:blip="">
                        <dgm:adjLst>
                          <dgm:adj idx="1" val="90"/>
                          <dgm:adj idx="2" val="135"/>
                        </dgm:adjLst>
                      </dgm:shape>
                    </dgm:if>
                    <dgm:if name="Name61" axis="followSib" ptType="node" func="cnt" op="equ" val="4">
                      <dgm:shape xmlns:r="http://schemas.openxmlformats.org/officeDocument/2006/relationships" rot="180" type="pie" r:blip="">
                        <dgm:adjLst>
                          <dgm:adj idx="1" val="90"/>
                          <dgm:adj idx="2" val="126"/>
                        </dgm:adjLst>
                      </dgm:shape>
                    </dgm:if>
                    <dgm:if name="Name62" axis="followSib" ptType="node" func="cnt" op="equ" val="5">
                      <dgm:shape xmlns:r="http://schemas.openxmlformats.org/officeDocument/2006/relationships" rot="180" type="pie" r:blip="">
                        <dgm:adjLst>
                          <dgm:adj idx="1" val="90"/>
                          <dgm:adj idx="2" val="120"/>
                        </dgm:adjLst>
                      </dgm:shape>
                    </dgm:if>
                    <dgm:else name="Name63">
                      <dgm:shape xmlns:r="http://schemas.openxmlformats.org/officeDocument/2006/relationships" rot="180" type="pie" r:blip="">
                        <dgm:adjLst>
                          <dgm:adj idx="1" val="90"/>
                          <dgm:adj idx="2" val="115.7143"/>
                        </dgm:adjLst>
                      </dgm:shape>
                    </dgm:else>
                  </dgm:choose>
                </dgm:if>
                <dgm:if name="Name64" axis="precedSib" ptType="node" func="cnt" op="equ" val="1">
                  <dgm:choose name="Name65">
                    <dgm:if name="Name66" axis="followSib" ptType="node" func="cnt" op="equ" val="0">
                      <dgm:shape xmlns:r="http://schemas.openxmlformats.org/officeDocument/2006/relationships" rot="180" type="pie" r:blip="">
                        <dgm:adjLst>
                          <dgm:adj idx="1" val="90"/>
                          <dgm:adj idx="2" val="-90"/>
                        </dgm:adjLst>
                      </dgm:shape>
                    </dgm:if>
                    <dgm:if name="Name67" axis="followSib" ptType="node" func="cnt" op="equ" val="1">
                      <dgm:shape xmlns:r="http://schemas.openxmlformats.org/officeDocument/2006/relationships" rot="180" type="pie" r:blip="">
                        <dgm:adjLst>
                          <dgm:adj idx="1" val="90"/>
                          <dgm:adj idx="2" val="-150"/>
                        </dgm:adjLst>
                      </dgm:shape>
                    </dgm:if>
                    <dgm:if name="Name68" axis="followSib" ptType="node" func="cnt" op="equ" val="2">
                      <dgm:shape xmlns:r="http://schemas.openxmlformats.org/officeDocument/2006/relationships" rot="180" type="pie" r:blip="">
                        <dgm:adjLst>
                          <dgm:adj idx="1" val="90"/>
                          <dgm:adj idx="2" val="180"/>
                        </dgm:adjLst>
                      </dgm:shape>
                    </dgm:if>
                    <dgm:if name="Name69" axis="followSib" ptType="node" func="cnt" op="equ" val="3">
                      <dgm:shape xmlns:r="http://schemas.openxmlformats.org/officeDocument/2006/relationships" rot="180" type="pie" r:blip="">
                        <dgm:adjLst>
                          <dgm:adj idx="1" val="90"/>
                          <dgm:adj idx="2" val="162"/>
                        </dgm:adjLst>
                      </dgm:shape>
                    </dgm:if>
                    <dgm:if name="Name70" axis="followSib" ptType="node" func="cnt" op="equ" val="4">
                      <dgm:shape xmlns:r="http://schemas.openxmlformats.org/officeDocument/2006/relationships" rot="180" type="pie" r:blip="">
                        <dgm:adjLst>
                          <dgm:adj idx="1" val="90"/>
                          <dgm:adj idx="2" val="150"/>
                        </dgm:adjLst>
                      </dgm:shape>
                    </dgm:if>
                    <dgm:else name="Name71">
                      <dgm:shape xmlns:r="http://schemas.openxmlformats.org/officeDocument/2006/relationships" rot="180" type="pie" r:blip="">
                        <dgm:adjLst>
                          <dgm:adj idx="1" val="90"/>
                          <dgm:adj idx="2" val="141.4286"/>
                        </dgm:adjLst>
                      </dgm:shape>
                    </dgm:else>
                  </dgm:choose>
                </dgm:if>
                <dgm:if name="Name72" axis="precedSib" ptType="node" func="cnt" op="equ" val="2">
                  <dgm:choose name="Name73">
                    <dgm:if name="Name74" axis="followSib" ptType="node" func="cnt" op="equ" val="0">
                      <dgm:shape xmlns:r="http://schemas.openxmlformats.org/officeDocument/2006/relationships" rot="180" type="pie" r:blip="">
                        <dgm:adjLst>
                          <dgm:adj idx="1" val="90"/>
                          <dgm:adj idx="2" val="-90"/>
                        </dgm:adjLst>
                      </dgm:shape>
                    </dgm:if>
                    <dgm:if name="Name75" axis="followSib" ptType="node" func="cnt" op="equ" val="1">
                      <dgm:shape xmlns:r="http://schemas.openxmlformats.org/officeDocument/2006/relationships" rot="180" type="pie" r:blip="">
                        <dgm:adjLst>
                          <dgm:adj idx="1" val="90"/>
                          <dgm:adj idx="2" val="-135"/>
                        </dgm:adjLst>
                      </dgm:shape>
                    </dgm:if>
                    <dgm:if name="Name76" axis="followSib" ptType="node" func="cnt" op="equ" val="2">
                      <dgm:shape xmlns:r="http://schemas.openxmlformats.org/officeDocument/2006/relationships" rot="180" type="pie" r:blip="">
                        <dgm:adjLst>
                          <dgm:adj idx="1" val="90"/>
                          <dgm:adj idx="2" val="-162"/>
                        </dgm:adjLst>
                      </dgm:shape>
                    </dgm:if>
                    <dgm:if name="Name77" axis="followSib" ptType="node" func="cnt" op="equ" val="3">
                      <dgm:shape xmlns:r="http://schemas.openxmlformats.org/officeDocument/2006/relationships" rot="180" type="pie" r:blip="">
                        <dgm:adjLst>
                          <dgm:adj idx="1" val="90"/>
                          <dgm:adj idx="2" val="180"/>
                        </dgm:adjLst>
                      </dgm:shape>
                    </dgm:if>
                    <dgm:else name="Name78">
                      <dgm:shape xmlns:r="http://schemas.openxmlformats.org/officeDocument/2006/relationships" rot="180" type="pie" r:blip="">
                        <dgm:adjLst>
                          <dgm:adj idx="1" val="90"/>
                          <dgm:adj idx="2" val="167.1429"/>
                        </dgm:adjLst>
                      </dgm:shape>
                    </dgm:else>
                  </dgm:choose>
                </dgm:if>
                <dgm:if name="Name79" axis="precedSib" ptType="node" func="cnt" op="equ" val="3">
                  <dgm:choose name="Name80">
                    <dgm:if name="Name81" axis="followSib" ptType="node" func="cnt" op="equ" val="0">
                      <dgm:shape xmlns:r="http://schemas.openxmlformats.org/officeDocument/2006/relationships" rot="180" type="pie" r:blip="">
                        <dgm:adjLst>
                          <dgm:adj idx="1" val="90"/>
                          <dgm:adj idx="2" val="-90"/>
                        </dgm:adjLst>
                      </dgm:shape>
                    </dgm:if>
                    <dgm:if name="Name82" axis="followSib" ptType="node" func="cnt" op="equ" val="1">
                      <dgm:shape xmlns:r="http://schemas.openxmlformats.org/officeDocument/2006/relationships" rot="180" type="pie" r:blip="">
                        <dgm:adjLst>
                          <dgm:adj idx="1" val="90"/>
                          <dgm:adj idx="2" val="-126"/>
                        </dgm:adjLst>
                      </dgm:shape>
                    </dgm:if>
                    <dgm:if name="Name83" axis="followSib" ptType="node" func="cnt" op="equ" val="2">
                      <dgm:shape xmlns:r="http://schemas.openxmlformats.org/officeDocument/2006/relationships" rot="180" type="pie" r:blip="">
                        <dgm:adjLst>
                          <dgm:adj idx="1" val="90"/>
                          <dgm:adj idx="2" val="-150"/>
                        </dgm:adjLst>
                      </dgm:shape>
                    </dgm:if>
                    <dgm:else name="Name84">
                      <dgm:shape xmlns:r="http://schemas.openxmlformats.org/officeDocument/2006/relationships" rot="180" type="pie" r:blip="">
                        <dgm:adjLst>
                          <dgm:adj idx="1" val="90"/>
                          <dgm:adj idx="2" val="-167.1429"/>
                        </dgm:adjLst>
                      </dgm:shape>
                    </dgm:else>
                  </dgm:choose>
                </dgm:if>
                <dgm:if name="Name85" axis="precedSib" ptType="node" func="cnt" op="equ" val="4">
                  <dgm:choose name="Name86">
                    <dgm:if name="Name87" axis="followSib" ptType="node" func="cnt" op="equ" val="0">
                      <dgm:shape xmlns:r="http://schemas.openxmlformats.org/officeDocument/2006/relationships" rot="180" type="pie" r:blip="">
                        <dgm:adjLst>
                          <dgm:adj idx="1" val="90"/>
                          <dgm:adj idx="2" val="-90"/>
                        </dgm:adjLst>
                      </dgm:shape>
                    </dgm:if>
                    <dgm:if name="Name88" axis="followSib" ptType="node" func="cnt" op="equ" val="1">
                      <dgm:shape xmlns:r="http://schemas.openxmlformats.org/officeDocument/2006/relationships" rot="180" type="pie" r:blip="">
                        <dgm:adjLst>
                          <dgm:adj idx="1" val="90"/>
                          <dgm:adj idx="2" val="-120"/>
                        </dgm:adjLst>
                      </dgm:shape>
                    </dgm:if>
                    <dgm:else name="Name89">
                      <dgm:shape xmlns:r="http://schemas.openxmlformats.org/officeDocument/2006/relationships" rot="180" type="pie" r:blip="">
                        <dgm:adjLst>
                          <dgm:adj idx="1" val="90"/>
                          <dgm:adj idx="2" val="-141.4286"/>
                        </dgm:adjLst>
                      </dgm:shape>
                    </dgm:else>
                  </dgm:choose>
                </dgm:if>
                <dgm:if name="Name90" axis="precedSib" ptType="node" func="cnt" op="equ" val="5">
                  <dgm:choose name="Name91">
                    <dgm:if name="Name92" axis="followSib" ptType="node" func="cnt" op="equ" val="0">
                      <dgm:shape xmlns:r="http://schemas.openxmlformats.org/officeDocument/2006/relationships" rot="180" type="pie" r:blip="">
                        <dgm:adjLst>
                          <dgm:adj idx="1" val="90"/>
                          <dgm:adj idx="2" val="-90"/>
                        </dgm:adjLst>
                      </dgm:shape>
                    </dgm:if>
                    <dgm:else name="Name93">
                      <dgm:shape xmlns:r="http://schemas.openxmlformats.org/officeDocument/2006/relationships" rot="180" type="pie" r:blip="">
                        <dgm:adjLst>
                          <dgm:adj idx="1" val="90"/>
                          <dgm:adj idx="2" val="-115.7143"/>
                        </dgm:adjLst>
                      </dgm:shape>
                    </dgm:else>
                  </dgm:choose>
                </dgm:if>
                <dgm:else name="Name94">
                  <dgm:shape xmlns:r="http://schemas.openxmlformats.org/officeDocument/2006/relationships" rot="180" type="pie" r:blip="">
                    <dgm:adjLst>
                      <dgm:adj idx="1" val="90"/>
                      <dgm:adj idx="2" val="-90"/>
                    </dgm:adjLst>
                  </dgm:shape>
                </dgm:else>
              </dgm:choose>
            </dgm:else>
          </dgm:choose>
          <dgm:presOf/>
        </dgm:layoutNode>
        <dgm:layoutNode name="Parent" styleLbl="revTx">
          <dgm:varLst>
            <dgm:chMax val="1"/>
            <dgm:chPref val="1"/>
            <dgm:bulletEnabled val="1"/>
          </dgm:varLst>
          <dgm:choose name="Name95">
            <dgm:if name="Name96" func="var" arg="dir" op="equ" val="norm">
              <dgm:alg type="tx">
                <dgm:param type="parTxLTRAlign" val="r"/>
                <dgm:param type="parTxRTLAlign" val="r"/>
                <dgm:param type="shpTxLTRAlignCh" val="r"/>
                <dgm:param type="shpTxRTLAlignCh" val="r"/>
                <dgm:param type="txAnchorVert" val="b"/>
                <dgm:param type="autoTxRot" val="grav"/>
              </dgm:alg>
            </dgm:if>
            <dgm:else name="Name97">
              <dgm:alg type="tx">
                <dgm:param type="parTxLTRAlign" val="l"/>
                <dgm:param type="parTxRTLAlign" val="l"/>
                <dgm:param type="shpTxLTRAlignCh" val="l"/>
                <dgm:param type="shpTxRTLAlignCh" val="l"/>
                <dgm:param type="txAnchorVert" val="b"/>
                <dgm:param type="autoTxRot" val="grav"/>
              </dgm:alg>
            </dgm:else>
          </dgm:choose>
          <dgm:choose name="Name98">
            <dgm:if name="Name99" func="var" arg="dir" op="equ" val="norm">
              <dgm:shape xmlns:r="http://schemas.openxmlformats.org/officeDocument/2006/relationships" rot="-90" type="rect" r:blip="">
                <dgm:adjLst/>
              </dgm:shape>
            </dgm:if>
            <dgm:else name="Name100">
              <dgm:shape xmlns:r="http://schemas.openxmlformats.org/officeDocument/2006/relationships" rot="90" type="rect" r:blip="">
                <dgm:adjLst/>
              </dgm:shape>
            </dgm:else>
          </dgm:choose>
          <dgm:presOf axis="self"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layoutNode>
      <dgm:choose name="Name101">
        <dgm:if name="Name102" axis="ch" ptType="node" func="cnt" op="gte" val="1">
          <dgm:forEach name="negSibTransForEach" axis="ch" ptType="sibTrans" hideLastTrans="0" cnt="1">
            <dgm:layoutNode name="negSibTrans">
              <dgm:alg type="sp"/>
              <dgm:shape xmlns:r="http://schemas.openxmlformats.org/officeDocument/2006/relationships" r:blip="">
                <dgm:adjLst/>
              </dgm:shape>
            </dgm:layoutNode>
          </dgm:forEach>
          <dgm:layoutNode name="composite">
            <dgm:alg type="composite">
              <dgm:param type="ar" val="0.5"/>
            </dgm:alg>
            <dgm:shape xmlns:r="http://schemas.openxmlformats.org/officeDocument/2006/relationships" r:blip="">
              <dgm:adjLst/>
            </dgm:shape>
            <dgm:choose name="Name103">
              <dgm:if name="Name104" func="var" arg="dir" op="equ" val="norm">
                <dgm:constrLst>
                  <dgm:constr type="l" for="ch" forName="Child" refType="w" fact="0"/>
                  <dgm:constr type="t" for="ch" forName="Child" refType="h" fact="0"/>
                  <dgm:constr type="w" for="ch" forName="Child" refType="w"/>
                  <dgm:constr type="h" for="ch" forName="Child" refType="h"/>
                </dgm:constrLst>
              </dgm:if>
              <dgm:else name="Name105">
                <dgm:constrLst>
                  <dgm:constr type="r" for="ch" forName="Child" refType="w"/>
                  <dgm:constr type="t" for="ch" forName="Child" refType="h" fact="0"/>
                  <dgm:constr type="w" for="ch" forName="Child" refType="w"/>
                  <dgm:constr type="h" for="ch" forName="Child" refType="h"/>
                </dgm:constrLst>
              </dgm:else>
            </dgm:choose>
            <dgm:ruleLst/>
            <dgm:layoutNode name="Child" styleLbl="revTx">
              <dgm:varLst>
                <dgm:chMax val="0"/>
                <dgm:chPref val="0"/>
                <dgm:bulletEnabled val="1"/>
              </dgm:varLst>
              <dgm:choose name="Name106">
                <dgm:if name="Name107" func="var" arg="dir" op="equ" val="norm">
                  <dgm:alg type="tx">
                    <dgm:param type="parTxLTRAlign" val="l"/>
                    <dgm:param type="parTxRTLAlign" val="r"/>
                    <dgm:param type="txAnchorVert" val="t"/>
                  </dgm:alg>
                </dgm:if>
                <dgm:else name="Name108">
                  <dgm:alg type="tx">
                    <dgm:param type="parTxLTRAlign" val="r"/>
                    <dgm:param type="parTxRTLAlign" val="l"/>
                    <dgm:param type="txAnchorVert" val="t"/>
                  </dgm:alg>
                </dgm:else>
              </dgm:choose>
              <dgm:shape xmlns:r="http://schemas.openxmlformats.org/officeDocument/2006/relationships" type="rect" r:blip="">
                <dgm:adjLst/>
              </dgm:shape>
              <dgm:presOf axis="des" ptType="node"/>
              <dgm:constrLst>
                <dgm:constr type="lMarg" refType="primFontSz" fact="0"/>
                <dgm:constr type="rMarg" refType="primFontSz" fact="0"/>
                <dgm:constr type="tMarg" refType="primFontSz" fact="0"/>
                <dgm:constr type="bMarg" refType="primFontSz" fact="0"/>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if>
        <dgm:else name="Name109"/>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F81CEA5-62FD-4C83-BDE3-91DFB9827D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FA1CBFD-6AD0-48C4-B91B-58830F6F4C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F869721-F543-4A6C-BF9D-65D7CC540427}" type="datetimeFigureOut">
              <a:rPr lang="en-US" smtClean="0"/>
              <a:t>3/8/2025</a:t>
            </a:fld>
            <a:endParaRPr lang="en-US" dirty="0"/>
          </a:p>
        </p:txBody>
      </p:sp>
      <p:sp>
        <p:nvSpPr>
          <p:cNvPr id="4" name="Footer Placeholder 3">
            <a:extLst>
              <a:ext uri="{FF2B5EF4-FFF2-40B4-BE49-F238E27FC236}">
                <a16:creationId xmlns:a16="http://schemas.microsoft.com/office/drawing/2014/main" id="{A9E55D22-46A3-4B8C-AD40-252FE7896C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E70DCEF-9071-4B17-801B-37B4465C8E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90168E-626C-4E60-93C0-A00D25609468}" type="slidenum">
              <a:rPr lang="en-US" smtClean="0"/>
              <a:t>‹#›</a:t>
            </a:fld>
            <a:endParaRPr lang="en-US" dirty="0"/>
          </a:p>
        </p:txBody>
      </p:sp>
    </p:spTree>
    <p:extLst>
      <p:ext uri="{BB962C8B-B14F-4D97-AF65-F5344CB8AC3E}">
        <p14:creationId xmlns:p14="http://schemas.microsoft.com/office/powerpoint/2010/main" val="3749347701"/>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jpeg>
</file>

<file path=ppt/media/image11.jpe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32326A-4C88-4AFB-AA5B-5919D81DFF5B}" type="datetimeFigureOut">
              <a:rPr lang="en-US" smtClean="0"/>
              <a:t>3/8/2025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B3AB32-59DF-41F1-9618-EDFBF5049629}" type="slidenum">
              <a:rPr lang="en-US" smtClean="0"/>
              <a:t>‹#›</a:t>
            </a:fld>
            <a:endParaRPr lang="en-US" dirty="0"/>
          </a:p>
        </p:txBody>
      </p:sp>
    </p:spTree>
    <p:extLst>
      <p:ext uri="{BB962C8B-B14F-4D97-AF65-F5344CB8AC3E}">
        <p14:creationId xmlns:p14="http://schemas.microsoft.com/office/powerpoint/2010/main" val="3661805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a:t>
            </a:fld>
            <a:endParaRPr lang="en-US" dirty="0"/>
          </a:p>
        </p:txBody>
      </p:sp>
    </p:spTree>
    <p:extLst>
      <p:ext uri="{BB962C8B-B14F-4D97-AF65-F5344CB8AC3E}">
        <p14:creationId xmlns:p14="http://schemas.microsoft.com/office/powerpoint/2010/main" val="13900470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By 2030, AI will add $15.7 trillion to the global economy (PwC).</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Visionary Insight: “Imagine farms where AI manages irrigation based on weather data—saving water and increasing yield. This isn’t science fiction; it’s happening now.”</a:t>
            </a:r>
          </a:p>
          <a:p>
            <a:endParaRPr lang="en-IN" dirty="0"/>
          </a:p>
        </p:txBody>
      </p:sp>
      <p:sp>
        <p:nvSpPr>
          <p:cNvPr id="4" name="Slide Number Placeholder 3"/>
          <p:cNvSpPr>
            <a:spLocks noGrp="1"/>
          </p:cNvSpPr>
          <p:nvPr>
            <p:ph type="sldNum" sz="quarter" idx="5"/>
          </p:nvPr>
        </p:nvSpPr>
        <p:spPr/>
        <p:txBody>
          <a:bodyPr/>
          <a:lstStyle/>
          <a:p>
            <a:fld id="{C6B3AB32-59DF-41F1-9618-EDFBF5049629}" type="slidenum">
              <a:rPr lang="en-US" smtClean="0"/>
              <a:t>33</a:t>
            </a:fld>
            <a:endParaRPr lang="en-US" dirty="0"/>
          </a:p>
        </p:txBody>
      </p:sp>
    </p:spTree>
    <p:extLst>
      <p:ext uri="{BB962C8B-B14F-4D97-AF65-F5344CB8AC3E}">
        <p14:creationId xmlns:p14="http://schemas.microsoft.com/office/powerpoint/2010/main" val="18428690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global consumer goods company used </a:t>
            </a:r>
            <a:r>
              <a:rPr lang="en-US" b="1" dirty="0"/>
              <a:t>Horizon 1 </a:t>
            </a:r>
            <a:r>
              <a:rPr lang="en-US" b="0" dirty="0"/>
              <a:t>AI</a:t>
            </a:r>
            <a:r>
              <a:rPr lang="en-US" dirty="0"/>
              <a:t> to optimize supply chains (saving millions), while simultaneously investing in </a:t>
            </a:r>
            <a:r>
              <a:rPr lang="en-US" b="1" dirty="0"/>
              <a:t>Horizon 3</a:t>
            </a:r>
            <a:r>
              <a:rPr lang="en-US" dirty="0"/>
              <a:t> AI for futuristic consumer experiences. </a:t>
            </a:r>
          </a:p>
          <a:p>
            <a:r>
              <a:rPr lang="en-US" b="1" dirty="0"/>
              <a:t>Key Principles-</a:t>
            </a:r>
            <a:endParaRPr lang="en-US" dirty="0"/>
          </a:p>
          <a:p>
            <a:r>
              <a:rPr lang="en-US" b="1" dirty="0"/>
              <a:t>Don’t Replace, Enhance</a:t>
            </a:r>
            <a:r>
              <a:rPr lang="en-US" dirty="0"/>
              <a:t>: Use AI to empower talent.</a:t>
            </a:r>
          </a:p>
          <a:p>
            <a:r>
              <a:rPr lang="en-US" b="1" dirty="0"/>
              <a:t>Integrate, Not Implement</a:t>
            </a:r>
            <a:r>
              <a:rPr lang="en-US" dirty="0"/>
              <a:t>: Align AI with existing business strategy—avoid siloed pilots.</a:t>
            </a:r>
          </a:p>
          <a:p>
            <a:r>
              <a:rPr lang="en-US" b="1" dirty="0"/>
              <a:t>Strategic Alignment</a:t>
            </a:r>
            <a:r>
              <a:rPr lang="en-US" dirty="0"/>
              <a:t>: AI investments must tie directly to revenue growth, cost savings, or new market creation.</a:t>
            </a:r>
          </a:p>
          <a:p>
            <a:endParaRPr lang="en-US" dirty="0"/>
          </a:p>
        </p:txBody>
      </p:sp>
      <p:sp>
        <p:nvSpPr>
          <p:cNvPr id="4" name="Slide Number Placeholder 3"/>
          <p:cNvSpPr>
            <a:spLocks noGrp="1"/>
          </p:cNvSpPr>
          <p:nvPr>
            <p:ph type="sldNum" sz="quarter" idx="10"/>
          </p:nvPr>
        </p:nvSpPr>
        <p:spPr/>
        <p:txBody>
          <a:bodyPr/>
          <a:lstStyle/>
          <a:p>
            <a:fld id="{C6B3AB32-59DF-41F1-9618-EDFBF5049629}" type="slidenum">
              <a:rPr lang="en-US" smtClean="0"/>
              <a:t>35</a:t>
            </a:fld>
            <a:endParaRPr lang="en-US" dirty="0"/>
          </a:p>
        </p:txBody>
      </p:sp>
    </p:spTree>
    <p:extLst>
      <p:ext uri="{BB962C8B-B14F-4D97-AF65-F5344CB8AC3E}">
        <p14:creationId xmlns:p14="http://schemas.microsoft.com/office/powerpoint/2010/main" val="120030762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European bank combined AI chatbots with human advisors, cutting wait times by 60% while boosting customer satisfaction. So we</a:t>
            </a:r>
            <a:r>
              <a:rPr lang="en-US" baseline="0" dirty="0"/>
              <a:t> need to e</a:t>
            </a:r>
            <a:r>
              <a:rPr lang="en-US" dirty="0"/>
              <a:t>ncourage leaders to see AI as a “digital coworker,” not a threat. </a:t>
            </a:r>
          </a:p>
        </p:txBody>
      </p:sp>
      <p:sp>
        <p:nvSpPr>
          <p:cNvPr id="4" name="Slide Number Placeholder 3"/>
          <p:cNvSpPr>
            <a:spLocks noGrp="1"/>
          </p:cNvSpPr>
          <p:nvPr>
            <p:ph type="sldNum" sz="quarter" idx="10"/>
          </p:nvPr>
        </p:nvSpPr>
        <p:spPr/>
        <p:txBody>
          <a:bodyPr/>
          <a:lstStyle/>
          <a:p>
            <a:fld id="{C6B3AB32-59DF-41F1-9618-EDFBF5049629}" type="slidenum">
              <a:rPr lang="en-US" smtClean="0"/>
              <a:t>37</a:t>
            </a:fld>
            <a:endParaRPr lang="en-US" dirty="0"/>
          </a:p>
        </p:txBody>
      </p:sp>
    </p:spTree>
    <p:extLst>
      <p:ext uri="{BB962C8B-B14F-4D97-AF65-F5344CB8AC3E}">
        <p14:creationId xmlns:p14="http://schemas.microsoft.com/office/powerpoint/2010/main" val="28503763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Box 1: Personalized Customer Experience Platform</a:t>
            </a:r>
            <a:endParaRPr lang="en-US" dirty="0"/>
          </a:p>
          <a:p>
            <a:r>
              <a:rPr lang="en-US" b="1" dirty="0"/>
              <a:t>Description:</a:t>
            </a:r>
            <a:r>
              <a:rPr lang="en-US" dirty="0"/>
              <a:t> Leverages machine learning to offer dynamic, personalized recommendations across digital channels.</a:t>
            </a:r>
          </a:p>
          <a:p>
            <a:r>
              <a:rPr lang="en-US" b="1" dirty="0"/>
              <a:t>Business Impact:</a:t>
            </a:r>
            <a:r>
              <a:rPr lang="en-US" dirty="0"/>
              <a:t> Drives increased customer engagement, higher conversion rates, and improved sales.</a:t>
            </a:r>
          </a:p>
          <a:p>
            <a:r>
              <a:rPr lang="en-US" b="1" dirty="0"/>
              <a:t>Ideal When:</a:t>
            </a:r>
            <a:r>
              <a:rPr lang="en-US" dirty="0"/>
              <a:t> The market is highly attractive (e.g., competitive retail/finance sectors) and the organization possesses strong AI capabilities.</a:t>
            </a:r>
          </a:p>
          <a:p>
            <a:r>
              <a:rPr lang="en-US" b="1" dirty="0"/>
              <a:t>Box 2: AI-driven Predictive Maintenance</a:t>
            </a:r>
            <a:endParaRPr lang="en-US" dirty="0"/>
          </a:p>
          <a:p>
            <a:r>
              <a:rPr lang="en-US" b="1" dirty="0"/>
              <a:t>Description:</a:t>
            </a:r>
            <a:r>
              <a:rPr lang="en-US" dirty="0"/>
              <a:t> Uses sensor data and advanced analytics to predict equipment failures in manufacturing.</a:t>
            </a:r>
          </a:p>
          <a:p>
            <a:r>
              <a:rPr lang="en-US" b="1" dirty="0"/>
              <a:t>Business Impact:</a:t>
            </a:r>
            <a:r>
              <a:rPr lang="en-US" dirty="0"/>
              <a:t> Reduces downtime, lowers maintenance costs, and enhances overall productivity.</a:t>
            </a:r>
          </a:p>
          <a:p>
            <a:r>
              <a:rPr lang="en-US" b="1" dirty="0"/>
              <a:t>Ideal When:</a:t>
            </a:r>
            <a:r>
              <a:rPr lang="en-US" dirty="0"/>
              <a:t> The manufacturing market is attractive, though the business unit’s current AI capability is moderate—suggesting further upskilling may be beneficial.</a:t>
            </a:r>
          </a:p>
          <a:p>
            <a:r>
              <a:rPr lang="en-US" b="1" dirty="0"/>
              <a:t>Box 3: AI-Powered Telemedicine &amp; Remote Patient Monitoring</a:t>
            </a:r>
            <a:endParaRPr lang="en-US" dirty="0"/>
          </a:p>
          <a:p>
            <a:r>
              <a:rPr lang="en-US" b="1" dirty="0"/>
              <a:t>Description:</a:t>
            </a:r>
            <a:r>
              <a:rPr lang="en-US" dirty="0"/>
              <a:t> Integrates AI with remote diagnostic tools to offer personalized healthcare services.</a:t>
            </a:r>
          </a:p>
          <a:p>
            <a:r>
              <a:rPr lang="en-US" b="1" dirty="0"/>
              <a:t>Business Impact:</a:t>
            </a:r>
            <a:r>
              <a:rPr lang="en-US" dirty="0"/>
              <a:t> Opens new revenue streams, improves patient care, and increases market reach in healthcare.</a:t>
            </a:r>
          </a:p>
          <a:p>
            <a:r>
              <a:rPr lang="en-US" b="1" dirty="0"/>
              <a:t>Ideal When:</a:t>
            </a:r>
            <a:r>
              <a:rPr lang="en-US" dirty="0"/>
              <a:t> The healthcare market is booming, but the organization may need to build or partner to bolster its AI expertise.</a:t>
            </a:r>
          </a:p>
          <a:p>
            <a:r>
              <a:rPr lang="en-US" b="1" dirty="0"/>
              <a:t>Box 4: AI-Powered Operational Efficiency</a:t>
            </a:r>
            <a:endParaRPr lang="en-US" dirty="0"/>
          </a:p>
          <a:p>
            <a:r>
              <a:rPr lang="en-US" b="1" dirty="0"/>
              <a:t>Description:</a:t>
            </a:r>
            <a:r>
              <a:rPr lang="en-US" dirty="0"/>
              <a:t> Combines robotic process automation (RPA) with predictive analytics to streamline back-office functions.</a:t>
            </a:r>
          </a:p>
          <a:p>
            <a:r>
              <a:rPr lang="en-US" b="1" dirty="0"/>
              <a:t>Business Impact:</a:t>
            </a:r>
            <a:r>
              <a:rPr lang="en-US" dirty="0"/>
              <a:t> Generates consistent cost savings and improves decision-making speed.</a:t>
            </a:r>
          </a:p>
          <a:p>
            <a:r>
              <a:rPr lang="en-US" b="1" dirty="0"/>
              <a:t>Ideal When:</a:t>
            </a:r>
            <a:r>
              <a:rPr lang="en-US" dirty="0"/>
              <a:t> The market attractiveness is moderate, but the company already has strong internal operational capabilities.</a:t>
            </a:r>
          </a:p>
          <a:p>
            <a:r>
              <a:rPr lang="en-US" b="1" dirty="0"/>
              <a:t>Box 5: AI-Enhanced Supply Chain Optimization</a:t>
            </a:r>
            <a:endParaRPr lang="en-US" dirty="0"/>
          </a:p>
          <a:p>
            <a:r>
              <a:rPr lang="en-US" b="1" dirty="0"/>
              <a:t>Description:</a:t>
            </a:r>
            <a:r>
              <a:rPr lang="en-US" dirty="0"/>
              <a:t> Uses AI to optimize demand forecasting, inventory management, and logistics planning.</a:t>
            </a:r>
          </a:p>
          <a:p>
            <a:r>
              <a:rPr lang="en-US" b="1" dirty="0"/>
              <a:t>Business Impact:</a:t>
            </a:r>
            <a:r>
              <a:rPr lang="en-US" dirty="0"/>
              <a:t> Reduces waste, lowers inventory costs, and increases supply chain resilience.</a:t>
            </a:r>
          </a:p>
          <a:p>
            <a:r>
              <a:rPr lang="en-US" b="1" dirty="0"/>
              <a:t>Ideal When:</a:t>
            </a:r>
            <a:r>
              <a:rPr lang="en-US" dirty="0"/>
              <a:t> The opportunity is moderately attractive, and the business unit has a reasonable foundation in data analytics and AI.</a:t>
            </a:r>
          </a:p>
          <a:p>
            <a:r>
              <a:rPr lang="en-US" b="1" dirty="0"/>
              <a:t>Box 6: Basic </a:t>
            </a:r>
            <a:r>
              <a:rPr lang="en-US" b="1" dirty="0" err="1"/>
              <a:t>Chatbot</a:t>
            </a:r>
            <a:r>
              <a:rPr lang="en-US" b="1" dirty="0"/>
              <a:t> for Customer Service</a:t>
            </a:r>
            <a:endParaRPr lang="en-US" dirty="0"/>
          </a:p>
          <a:p>
            <a:r>
              <a:rPr lang="en-US" b="1" dirty="0"/>
              <a:t>Description:</a:t>
            </a:r>
            <a:r>
              <a:rPr lang="en-US" dirty="0"/>
              <a:t> Implements an AI-driven </a:t>
            </a:r>
            <a:r>
              <a:rPr lang="en-US" dirty="0" err="1"/>
              <a:t>chatbot</a:t>
            </a:r>
            <a:r>
              <a:rPr lang="en-US" dirty="0"/>
              <a:t> to handle frequently asked questions and basic customer interactions.</a:t>
            </a:r>
          </a:p>
          <a:p>
            <a:r>
              <a:rPr lang="en-US" b="1" dirty="0"/>
              <a:t>Business Impact:</a:t>
            </a:r>
            <a:r>
              <a:rPr lang="en-US" dirty="0"/>
              <a:t> Enhances customer support availability and reduces operational workload, though it’s a more commoditized solution.</a:t>
            </a:r>
          </a:p>
          <a:p>
            <a:r>
              <a:rPr lang="en-US" b="1" dirty="0"/>
              <a:t>Ideal When:</a:t>
            </a:r>
            <a:r>
              <a:rPr lang="en-US" dirty="0"/>
              <a:t> The market is moderately attractive, yet the organization is still building up its AI maturity.</a:t>
            </a:r>
          </a:p>
          <a:p>
            <a:r>
              <a:rPr lang="en-US" b="1" dirty="0"/>
              <a:t>Box 7: AI-Driven Internal Process Optimization</a:t>
            </a:r>
            <a:endParaRPr lang="en-US" dirty="0"/>
          </a:p>
          <a:p>
            <a:r>
              <a:rPr lang="en-US" b="1" dirty="0"/>
              <a:t>Description:</a:t>
            </a:r>
            <a:r>
              <a:rPr lang="en-US" dirty="0"/>
              <a:t> Deploys AI for internal analytics in HR, finance, or operations to streamline processes and reduce costs.</a:t>
            </a:r>
          </a:p>
          <a:p>
            <a:r>
              <a:rPr lang="en-US" b="1" dirty="0"/>
              <a:t>Business Impact:</a:t>
            </a:r>
            <a:r>
              <a:rPr lang="en-US" dirty="0"/>
              <a:t> Improves internal efficiencies and reduces manual overhead without necessarily driving new revenue.</a:t>
            </a:r>
          </a:p>
          <a:p>
            <a:r>
              <a:rPr lang="en-US" b="1" dirty="0"/>
              <a:t>Ideal When:</a:t>
            </a:r>
            <a:r>
              <a:rPr lang="en-US" dirty="0"/>
              <a:t> The focus is on internal optimization (lower market attractiveness), and the organization is strong in AI deployment internally.</a:t>
            </a:r>
          </a:p>
          <a:p>
            <a:r>
              <a:rPr lang="en-US" b="1" dirty="0"/>
              <a:t>Box 8: AI-Powered Compliance &amp; Risk Monitoring</a:t>
            </a:r>
            <a:endParaRPr lang="en-US" dirty="0"/>
          </a:p>
          <a:p>
            <a:r>
              <a:rPr lang="en-US" b="1" dirty="0"/>
              <a:t>Description:</a:t>
            </a:r>
            <a:r>
              <a:rPr lang="en-US" dirty="0"/>
              <a:t> Uses AI to monitor regulatory compliance and manage risk in real time, especially in heavily regulated sectors.</a:t>
            </a:r>
          </a:p>
          <a:p>
            <a:r>
              <a:rPr lang="en-US" b="1" dirty="0"/>
              <a:t>Business Impact:</a:t>
            </a:r>
            <a:r>
              <a:rPr lang="en-US" dirty="0"/>
              <a:t> Minimizes compliance risks and improves reporting accuracy.</a:t>
            </a:r>
          </a:p>
          <a:p>
            <a:r>
              <a:rPr lang="en-US" b="1" dirty="0"/>
              <a:t>Ideal When:</a:t>
            </a:r>
            <a:r>
              <a:rPr lang="en-US" dirty="0"/>
              <a:t> The market is less dynamic, but maintaining compliance is critical; the business unit’s strength is moderate.</a:t>
            </a:r>
          </a:p>
          <a:p>
            <a:r>
              <a:rPr lang="en-US" b="1" dirty="0"/>
              <a:t>Box 9: Basic AI-Enabled Reporting &amp; </a:t>
            </a:r>
            <a:r>
              <a:rPr lang="en-US" b="1" dirty="0" err="1"/>
              <a:t>Dashboarding</a:t>
            </a:r>
            <a:endParaRPr lang="en-US" dirty="0"/>
          </a:p>
          <a:p>
            <a:r>
              <a:rPr lang="en-US" b="1" dirty="0"/>
              <a:t>Description:</a:t>
            </a:r>
            <a:r>
              <a:rPr lang="en-US" dirty="0"/>
              <a:t> Provides entry-level data visualization and reporting using AI tools to automate routine analysis.</a:t>
            </a:r>
          </a:p>
          <a:p>
            <a:r>
              <a:rPr lang="en-US" b="1" dirty="0"/>
              <a:t>Business Impact:</a:t>
            </a:r>
            <a:r>
              <a:rPr lang="en-US" dirty="0"/>
              <a:t> Offers operational insights but with limited strategic differentiation.</a:t>
            </a:r>
          </a:p>
          <a:p>
            <a:r>
              <a:rPr lang="en-US" b="1" dirty="0"/>
              <a:t>Ideal When:</a:t>
            </a:r>
            <a:r>
              <a:rPr lang="en-US" dirty="0"/>
              <a:t> Both market attractiveness and business unit strength are low—this is a stepping stone initiative for broader AI maturity.</a:t>
            </a:r>
          </a:p>
        </p:txBody>
      </p:sp>
      <p:sp>
        <p:nvSpPr>
          <p:cNvPr id="4" name="Slide Number Placeholder 3"/>
          <p:cNvSpPr>
            <a:spLocks noGrp="1"/>
          </p:cNvSpPr>
          <p:nvPr>
            <p:ph type="sldNum" sz="quarter" idx="10"/>
          </p:nvPr>
        </p:nvSpPr>
        <p:spPr/>
        <p:txBody>
          <a:bodyPr/>
          <a:lstStyle/>
          <a:p>
            <a:fld id="{C6B3AB32-59DF-41F1-9618-EDFBF5049629}" type="slidenum">
              <a:rPr lang="en-US" smtClean="0"/>
              <a:t>38</a:t>
            </a:fld>
            <a:endParaRPr lang="en-US" dirty="0"/>
          </a:p>
        </p:txBody>
      </p:sp>
    </p:spTree>
    <p:extLst>
      <p:ext uri="{BB962C8B-B14F-4D97-AF65-F5344CB8AC3E}">
        <p14:creationId xmlns:p14="http://schemas.microsoft.com/office/powerpoint/2010/main" val="33717685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Integrating Doblin’s 10 Types of Innovation</a:t>
            </a:r>
            <a:r>
              <a:rPr lang="en-US" dirty="0"/>
              <a:t>: </a:t>
            </a:r>
            <a:r>
              <a:rPr lang="en-US" b="1" dirty="0"/>
              <a:t>Configuration</a:t>
            </a:r>
            <a:r>
              <a:rPr lang="en-US" dirty="0"/>
              <a:t>: Business model, network, structure, and process.</a:t>
            </a:r>
          </a:p>
          <a:p>
            <a:r>
              <a:rPr lang="en-US" b="1" dirty="0"/>
              <a:t>Offering</a:t>
            </a:r>
            <a:r>
              <a:rPr lang="en-US" dirty="0"/>
              <a:t>: Product performance and product system.</a:t>
            </a:r>
          </a:p>
          <a:p>
            <a:r>
              <a:rPr lang="en-US" b="1" dirty="0"/>
              <a:t>Experience</a:t>
            </a:r>
            <a:r>
              <a:rPr lang="en-US" dirty="0"/>
              <a:t>: Service, channel, brand, and customer engagement.</a:t>
            </a:r>
          </a:p>
          <a:p>
            <a:r>
              <a:rPr lang="en-US" dirty="0"/>
              <a:t>AI can enhance each dimension—e.g., using advanced analytics (Process), building new revenue streams (Business Model), or offering a more engaging Customer Experience.</a:t>
            </a:r>
          </a:p>
          <a:p>
            <a:endParaRPr lang="en-US" dirty="0"/>
          </a:p>
        </p:txBody>
      </p:sp>
      <p:sp>
        <p:nvSpPr>
          <p:cNvPr id="4" name="Slide Number Placeholder 3"/>
          <p:cNvSpPr>
            <a:spLocks noGrp="1"/>
          </p:cNvSpPr>
          <p:nvPr>
            <p:ph type="sldNum" sz="quarter" idx="10"/>
          </p:nvPr>
        </p:nvSpPr>
        <p:spPr/>
        <p:txBody>
          <a:bodyPr/>
          <a:lstStyle/>
          <a:p>
            <a:fld id="{C6B3AB32-59DF-41F1-9618-EDFBF5049629}" type="slidenum">
              <a:rPr lang="en-US" smtClean="0"/>
              <a:t>39</a:t>
            </a:fld>
            <a:endParaRPr lang="en-US" dirty="0"/>
          </a:p>
        </p:txBody>
      </p:sp>
    </p:spTree>
    <p:extLst>
      <p:ext uri="{BB962C8B-B14F-4D97-AF65-F5344CB8AC3E}">
        <p14:creationId xmlns:p14="http://schemas.microsoft.com/office/powerpoint/2010/main" val="36869453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Highlight how a major consumer goods company used a 3-step pilot approach: Minimal viable product in one region.</a:t>
            </a:r>
          </a:p>
          <a:p>
            <a:r>
              <a:rPr lang="en-US" dirty="0"/>
              <a:t>Scale across multiple markets.</a:t>
            </a:r>
          </a:p>
          <a:p>
            <a:r>
              <a:rPr lang="en-US" dirty="0"/>
              <a:t>Integrate into enterprise architecture.</a:t>
            </a:r>
          </a:p>
          <a:p>
            <a:endParaRPr lang="en-US" dirty="0"/>
          </a:p>
        </p:txBody>
      </p:sp>
      <p:sp>
        <p:nvSpPr>
          <p:cNvPr id="4" name="Slide Number Placeholder 3"/>
          <p:cNvSpPr>
            <a:spLocks noGrp="1"/>
          </p:cNvSpPr>
          <p:nvPr>
            <p:ph type="sldNum" sz="quarter" idx="10"/>
          </p:nvPr>
        </p:nvSpPr>
        <p:spPr/>
        <p:txBody>
          <a:bodyPr/>
          <a:lstStyle/>
          <a:p>
            <a:fld id="{C6B3AB32-59DF-41F1-9618-EDFBF5049629}" type="slidenum">
              <a:rPr lang="en-US" smtClean="0"/>
              <a:t>40</a:t>
            </a:fld>
            <a:endParaRPr lang="en-US" dirty="0"/>
          </a:p>
        </p:txBody>
      </p:sp>
    </p:spTree>
    <p:extLst>
      <p:ext uri="{BB962C8B-B14F-4D97-AF65-F5344CB8AC3E}">
        <p14:creationId xmlns:p14="http://schemas.microsoft.com/office/powerpoint/2010/main" val="329413148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6B3AB32-59DF-41F1-9618-EDFBF5049629}" type="slidenum">
              <a:rPr lang="en-US" smtClean="0"/>
              <a:t>21</a:t>
            </a:fld>
            <a:endParaRPr lang="en-US" dirty="0"/>
          </a:p>
        </p:txBody>
      </p:sp>
    </p:spTree>
    <p:extLst>
      <p:ext uri="{BB962C8B-B14F-4D97-AF65-F5344CB8AC3E}">
        <p14:creationId xmlns:p14="http://schemas.microsoft.com/office/powerpoint/2010/main" val="10598550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26</a:t>
            </a:fld>
            <a:endParaRPr lang="en-US" dirty="0"/>
          </a:p>
        </p:txBody>
      </p:sp>
    </p:spTree>
    <p:extLst>
      <p:ext uri="{BB962C8B-B14F-4D97-AF65-F5344CB8AC3E}">
        <p14:creationId xmlns:p14="http://schemas.microsoft.com/office/powerpoint/2010/main" val="4319275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200" b="0" i="0" u="none" strike="noStrike" cap="none" normalizeH="0" baseline="0" dirty="0">
                <a:ln>
                  <a:noFill/>
                </a:ln>
                <a:solidFill>
                  <a:schemeClr val="tx1"/>
                </a:solidFill>
                <a:effectLst/>
                <a:latin typeface="Arial" panose="020B0604020202020204" pitchFamily="34" charset="0"/>
              </a:rPr>
              <a:t>In 1997, IBM’s Deep Blue beat the world chess champion Garry Kasparov. At the time, it was seen as a monumental AI breakthrough. Today, we can play better chess with apps on our phones. Tesla's autopilot doesn’t just use AI—it integrates sensors, cameras, and IoT to navigate roads.AI adoption has grown 270% in businesses over the past four years (source: Gartner). </a:t>
            </a:r>
          </a:p>
          <a:p>
            <a:endParaRPr lang="en-IN" dirty="0"/>
          </a:p>
        </p:txBody>
      </p:sp>
      <p:sp>
        <p:nvSpPr>
          <p:cNvPr id="4" name="Slide Number Placeholder 3"/>
          <p:cNvSpPr>
            <a:spLocks noGrp="1"/>
          </p:cNvSpPr>
          <p:nvPr>
            <p:ph type="sldNum" sz="quarter" idx="5"/>
          </p:nvPr>
        </p:nvSpPr>
        <p:spPr/>
        <p:txBody>
          <a:bodyPr/>
          <a:lstStyle/>
          <a:p>
            <a:fld id="{C6B3AB32-59DF-41F1-9618-EDFBF5049629}" type="slidenum">
              <a:rPr lang="en-US" smtClean="0"/>
              <a:t>27</a:t>
            </a:fld>
            <a:endParaRPr lang="en-US" dirty="0"/>
          </a:p>
        </p:txBody>
      </p:sp>
    </p:spTree>
    <p:extLst>
      <p:ext uri="{BB962C8B-B14F-4D97-AF65-F5344CB8AC3E}">
        <p14:creationId xmlns:p14="http://schemas.microsoft.com/office/powerpoint/2010/main" val="30740488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Pre-LLMs was like a calculator; post-LLMs is like having a full-fledged assistant who understands and anticipates your needs.”</a:t>
            </a:r>
          </a:p>
          <a:p>
            <a:r>
              <a:rPr lang="en-US" dirty="0"/>
              <a:t>Ex - A retailer using LLMs to personalize customer shopping experiences, resulting in a 20% sales increase.</a:t>
            </a:r>
          </a:p>
          <a:p>
            <a:endParaRPr lang="en-IN" dirty="0"/>
          </a:p>
        </p:txBody>
      </p:sp>
      <p:sp>
        <p:nvSpPr>
          <p:cNvPr id="4" name="Slide Number Placeholder 3"/>
          <p:cNvSpPr>
            <a:spLocks noGrp="1"/>
          </p:cNvSpPr>
          <p:nvPr>
            <p:ph type="sldNum" sz="quarter" idx="5"/>
          </p:nvPr>
        </p:nvSpPr>
        <p:spPr/>
        <p:txBody>
          <a:bodyPr/>
          <a:lstStyle/>
          <a:p>
            <a:fld id="{C6B3AB32-59DF-41F1-9618-EDFBF5049629}" type="slidenum">
              <a:rPr lang="en-US" smtClean="0"/>
              <a:t>28</a:t>
            </a:fld>
            <a:endParaRPr lang="en-US" dirty="0"/>
          </a:p>
        </p:txBody>
      </p:sp>
    </p:spTree>
    <p:extLst>
      <p:ext uri="{BB962C8B-B14F-4D97-AF65-F5344CB8AC3E}">
        <p14:creationId xmlns:p14="http://schemas.microsoft.com/office/powerpoint/2010/main" val="21719353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small bakery owner in India used AI to predict demand and doubled her sales during holidays.</a:t>
            </a:r>
          </a:p>
          <a:p>
            <a:r>
              <a:rPr lang="en-US" dirty="0"/>
              <a:t>37% of companies use AI, but 63% of non-tech professionals don’t know where to start (McKinsey).</a:t>
            </a:r>
          </a:p>
          <a:p>
            <a:endParaRPr lang="en-IN" dirty="0"/>
          </a:p>
        </p:txBody>
      </p:sp>
      <p:sp>
        <p:nvSpPr>
          <p:cNvPr id="4" name="Slide Number Placeholder 3"/>
          <p:cNvSpPr>
            <a:spLocks noGrp="1"/>
          </p:cNvSpPr>
          <p:nvPr>
            <p:ph type="sldNum" sz="quarter" idx="5"/>
          </p:nvPr>
        </p:nvSpPr>
        <p:spPr/>
        <p:txBody>
          <a:bodyPr/>
          <a:lstStyle/>
          <a:p>
            <a:fld id="{C6B3AB32-59DF-41F1-9618-EDFBF5049629}" type="slidenum">
              <a:rPr lang="en-US" smtClean="0"/>
              <a:t>29</a:t>
            </a:fld>
            <a:endParaRPr lang="en-US" dirty="0"/>
          </a:p>
        </p:txBody>
      </p:sp>
    </p:spTree>
    <p:extLst>
      <p:ext uri="{BB962C8B-B14F-4D97-AF65-F5344CB8AC3E}">
        <p14:creationId xmlns:p14="http://schemas.microsoft.com/office/powerpoint/2010/main" val="21991620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healthcare, ML predicts diseases from X-rays, while AI designs customized treatment plans for patients. Think of ML/DL as building blocks—AI is the architect who uses those blocks creatively.</a:t>
            </a:r>
            <a:endParaRPr lang="en-IN" dirty="0"/>
          </a:p>
        </p:txBody>
      </p:sp>
      <p:sp>
        <p:nvSpPr>
          <p:cNvPr id="4" name="Slide Number Placeholder 3"/>
          <p:cNvSpPr>
            <a:spLocks noGrp="1"/>
          </p:cNvSpPr>
          <p:nvPr>
            <p:ph type="sldNum" sz="quarter" idx="5"/>
          </p:nvPr>
        </p:nvSpPr>
        <p:spPr/>
        <p:txBody>
          <a:bodyPr/>
          <a:lstStyle/>
          <a:p>
            <a:fld id="{C6B3AB32-59DF-41F1-9618-EDFBF5049629}" type="slidenum">
              <a:rPr lang="en-US" smtClean="0"/>
              <a:t>30</a:t>
            </a:fld>
            <a:endParaRPr lang="en-US" dirty="0"/>
          </a:p>
        </p:txBody>
      </p:sp>
    </p:spTree>
    <p:extLst>
      <p:ext uri="{BB962C8B-B14F-4D97-AF65-F5344CB8AC3E}">
        <p14:creationId xmlns:p14="http://schemas.microsoft.com/office/powerpoint/2010/main" val="21259516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06000" lvl="1" indent="-306000">
              <a:lnSpc>
                <a:spcPct val="90000"/>
              </a:lnSpc>
              <a:spcBef>
                <a:spcPct val="20000"/>
              </a:spcBef>
              <a:spcAft>
                <a:spcPts val="600"/>
              </a:spcAft>
              <a:buClr>
                <a:schemeClr val="accent2"/>
              </a:buClr>
              <a:buSzPct val="92000"/>
              <a:buFont typeface="Wingdings 2" panose="05020102010507070707" pitchFamily="18" charset="2"/>
              <a:buChar char=""/>
            </a:pPr>
            <a:r>
              <a:rPr lang="en-US" sz="1200" dirty="0">
                <a:solidFill>
                  <a:schemeClr val="tx2"/>
                </a:solidFill>
              </a:rPr>
              <a:t>Finance: AI identifies suspicious transactions within milliseconds.</a:t>
            </a:r>
          </a:p>
          <a:p>
            <a:pPr marL="306000" lvl="1" indent="-306000">
              <a:lnSpc>
                <a:spcPct val="90000"/>
              </a:lnSpc>
              <a:spcBef>
                <a:spcPct val="20000"/>
              </a:spcBef>
              <a:spcAft>
                <a:spcPts val="600"/>
              </a:spcAft>
              <a:buClr>
                <a:schemeClr val="accent2"/>
              </a:buClr>
              <a:buSzPct val="92000"/>
              <a:buFont typeface="Wingdings 2" panose="05020102010507070707" pitchFamily="18" charset="2"/>
              <a:buChar char=""/>
            </a:pPr>
            <a:r>
              <a:rPr lang="en-US" sz="1200" dirty="0">
                <a:solidFill>
                  <a:schemeClr val="tx2"/>
                </a:solidFill>
              </a:rPr>
              <a:t>EdTech: AI platforms create tailored learning experiences for students.</a:t>
            </a:r>
          </a:p>
          <a:p>
            <a:endParaRPr lang="en-IN" dirty="0"/>
          </a:p>
        </p:txBody>
      </p:sp>
      <p:sp>
        <p:nvSpPr>
          <p:cNvPr id="4" name="Slide Number Placeholder 3"/>
          <p:cNvSpPr>
            <a:spLocks noGrp="1"/>
          </p:cNvSpPr>
          <p:nvPr>
            <p:ph type="sldNum" sz="quarter" idx="5"/>
          </p:nvPr>
        </p:nvSpPr>
        <p:spPr/>
        <p:txBody>
          <a:bodyPr/>
          <a:lstStyle/>
          <a:p>
            <a:fld id="{C6B3AB32-59DF-41F1-9618-EDFBF5049629}" type="slidenum">
              <a:rPr lang="en-US" smtClean="0"/>
              <a:t>31</a:t>
            </a:fld>
            <a:endParaRPr lang="en-US" dirty="0"/>
          </a:p>
        </p:txBody>
      </p:sp>
    </p:spTree>
    <p:extLst>
      <p:ext uri="{BB962C8B-B14F-4D97-AF65-F5344CB8AC3E}">
        <p14:creationId xmlns:p14="http://schemas.microsoft.com/office/powerpoint/2010/main" val="2474638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don’t need to be an AI expert to use AI—start small, experiment, and watch how it transforms your world.</a:t>
            </a:r>
            <a:endParaRPr lang="en-IN" dirty="0"/>
          </a:p>
        </p:txBody>
      </p:sp>
      <p:sp>
        <p:nvSpPr>
          <p:cNvPr id="4" name="Slide Number Placeholder 3"/>
          <p:cNvSpPr>
            <a:spLocks noGrp="1"/>
          </p:cNvSpPr>
          <p:nvPr>
            <p:ph type="sldNum" sz="quarter" idx="5"/>
          </p:nvPr>
        </p:nvSpPr>
        <p:spPr/>
        <p:txBody>
          <a:bodyPr/>
          <a:lstStyle/>
          <a:p>
            <a:fld id="{C6B3AB32-59DF-41F1-9618-EDFBF5049629}" type="slidenum">
              <a:rPr lang="en-US" smtClean="0"/>
              <a:t>32</a:t>
            </a:fld>
            <a:endParaRPr lang="en-US" dirty="0"/>
          </a:p>
        </p:txBody>
      </p:sp>
    </p:spTree>
    <p:extLst>
      <p:ext uri="{BB962C8B-B14F-4D97-AF65-F5344CB8AC3E}">
        <p14:creationId xmlns:p14="http://schemas.microsoft.com/office/powerpoint/2010/main" val="10395180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3/8/2025</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3/8/2025</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3/8/2025</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3/8/2025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3/8/2025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61BEF0D-F0BB-DE4B-95CE-6DB70DBA9567}" type="datetimeFigureOut">
              <a:rPr lang="en-US" smtClean="0"/>
              <a:pPr/>
              <a:t>3/8/2025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3/8/2025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3/8/2025</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3/8/2025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3/8/2025</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linkedin.com/in/suryakumarisaripalli-04668717/" TargetMode="External"/><Relationship Id="rId2" Type="http://schemas.openxmlformats.org/officeDocument/2006/relationships/hyperlink" Target="https://www.linkedin.com/in/rajesh-somasundaram-13254335/" TargetMode="External"/><Relationship Id="rId1" Type="http://schemas.openxmlformats.org/officeDocument/2006/relationships/slideLayout" Target="../slideLayouts/slideLayout2.xml"/><Relationship Id="rId4" Type="http://schemas.openxmlformats.org/officeDocument/2006/relationships/hyperlink" Target="https://www.linkedin.com/in/mittalneha" TargetMode="External"/></Relationships>
</file>

<file path=ppt/slides/_rels/slide2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microsoft.com/office/2007/relationships/hdphoto" Target="../media/hdphoto1.wdp"/></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39.xml.rels><?xml version="1.0" encoding="UTF-8" standalone="yes"?>
<Relationships xmlns="http://schemas.openxmlformats.org/package/2006/relationships"><Relationship Id="rId8" Type="http://schemas.openxmlformats.org/officeDocument/2006/relationships/image" Target="../media/image10.jpe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Digital Connections">
            <a:extLst>
              <a:ext uri="{FF2B5EF4-FFF2-40B4-BE49-F238E27FC236}">
                <a16:creationId xmlns:a16="http://schemas.microsoft.com/office/drawing/2014/main" id="{3840F91C-EDD0-4D4E-A4AB-E6C77856C88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13265" t="9091" r="3502" b="-1"/>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dirty="0"/>
            </a:p>
          </p:txBody>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dirty="0"/>
            </a:p>
          </p:txBody>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en-IN" dirty="0"/>
            </a:p>
          </p:txBody>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txBody>
          <a:bodyPr/>
          <a:lstStyle/>
          <a:p>
            <a:endParaRPr lang="en-IN" dirty="0"/>
          </a:p>
        </p:txBody>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1128156" y="4637166"/>
            <a:ext cx="9198405" cy="1014736"/>
          </a:xfrm>
        </p:spPr>
        <p:txBody>
          <a:bodyPr>
            <a:noAutofit/>
          </a:bodyPr>
          <a:lstStyle/>
          <a:p>
            <a:r>
              <a:rPr lang="en-US" sz="4800" dirty="0">
                <a:solidFill>
                  <a:schemeClr val="bg1"/>
                </a:solidFill>
              </a:rPr>
              <a:t>LIB-AI Roadmap</a:t>
            </a:r>
          </a:p>
        </p:txBody>
      </p:sp>
      <p:sp>
        <p:nvSpPr>
          <p:cNvPr id="5" name="TextBox 4">
            <a:extLst>
              <a:ext uri="{FF2B5EF4-FFF2-40B4-BE49-F238E27FC236}">
                <a16:creationId xmlns:a16="http://schemas.microsoft.com/office/drawing/2014/main" id="{E8661F91-1BEC-E9D5-8ED0-6DC8EE8DB4B8}"/>
              </a:ext>
            </a:extLst>
          </p:cNvPr>
          <p:cNvSpPr txBox="1"/>
          <p:nvPr/>
        </p:nvSpPr>
        <p:spPr>
          <a:xfrm>
            <a:off x="581191" y="5836567"/>
            <a:ext cx="6219172" cy="369332"/>
          </a:xfrm>
          <a:prstGeom prst="rect">
            <a:avLst/>
          </a:prstGeom>
          <a:noFill/>
        </p:spPr>
        <p:txBody>
          <a:bodyPr wrap="square">
            <a:spAutoFit/>
          </a:bodyPr>
          <a:lstStyle/>
          <a:p>
            <a:r>
              <a:rPr lang="en-US" dirty="0">
                <a:solidFill>
                  <a:schemeClr val="accent4">
                    <a:lumMod val="20000"/>
                    <a:lumOff val="80000"/>
                  </a:schemeClr>
                </a:solidFill>
              </a:rPr>
              <a:t>Empowering Tech &amp; Non-Tech Audiences to Leverage AI</a:t>
            </a:r>
            <a:endParaRPr lang="en-IN" dirty="0">
              <a:solidFill>
                <a:schemeClr val="accent4">
                  <a:lumMod val="20000"/>
                  <a:lumOff val="80000"/>
                </a:schemeClr>
              </a:solidFill>
            </a:endParaRPr>
          </a:p>
        </p:txBody>
      </p:sp>
      <p:sp>
        <p:nvSpPr>
          <p:cNvPr id="8" name="TextBox 7">
            <a:extLst>
              <a:ext uri="{FF2B5EF4-FFF2-40B4-BE49-F238E27FC236}">
                <a16:creationId xmlns:a16="http://schemas.microsoft.com/office/drawing/2014/main" id="{2D0916A6-3E3E-D3F4-45B3-5C3F33E140C4}"/>
              </a:ext>
            </a:extLst>
          </p:cNvPr>
          <p:cNvSpPr txBox="1"/>
          <p:nvPr/>
        </p:nvSpPr>
        <p:spPr>
          <a:xfrm>
            <a:off x="5902890" y="866567"/>
            <a:ext cx="6093912" cy="1200329"/>
          </a:xfrm>
          <a:prstGeom prst="rect">
            <a:avLst/>
          </a:prstGeom>
          <a:noFill/>
        </p:spPr>
        <p:txBody>
          <a:bodyPr wrap="square">
            <a:spAutoFit/>
          </a:bodyPr>
          <a:lstStyle/>
          <a:p>
            <a:r>
              <a:rPr lang="en-US" dirty="0">
                <a:solidFill>
                  <a:schemeClr val="bg1"/>
                </a:solidFill>
              </a:rPr>
              <a:t>“Imagine a time when computers could only compute numbers—fast forward to today, they can create art, write essays, and even hold conversations that feel human. </a:t>
            </a:r>
          </a:p>
          <a:p>
            <a:r>
              <a:rPr lang="en-US" dirty="0">
                <a:solidFill>
                  <a:schemeClr val="bg1"/>
                </a:solidFill>
              </a:rPr>
              <a:t>This is the power of AI.”</a:t>
            </a:r>
            <a:endParaRPr lang="en-IN" dirty="0">
              <a:solidFill>
                <a:schemeClr val="bg1"/>
              </a:solidFill>
            </a:endParaRPr>
          </a:p>
        </p:txBody>
      </p:sp>
    </p:spTree>
    <p:extLst>
      <p:ext uri="{BB962C8B-B14F-4D97-AF65-F5344CB8AC3E}">
        <p14:creationId xmlns:p14="http://schemas.microsoft.com/office/powerpoint/2010/main" val="14877007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80C057-C772-058E-A9C3-41CA02A12521}"/>
              </a:ext>
            </a:extLst>
          </p:cNvPr>
          <p:cNvSpPr>
            <a:spLocks noGrp="1"/>
          </p:cNvSpPr>
          <p:nvPr>
            <p:ph type="title"/>
          </p:nvPr>
        </p:nvSpPr>
        <p:spPr/>
        <p:txBody>
          <a:bodyPr/>
          <a:lstStyle/>
          <a:p>
            <a:r>
              <a:rPr lang="en-US" dirty="0"/>
              <a:t>Structure of each session</a:t>
            </a:r>
          </a:p>
        </p:txBody>
      </p:sp>
      <p:sp>
        <p:nvSpPr>
          <p:cNvPr id="3" name="Content Placeholder 2">
            <a:extLst>
              <a:ext uri="{FF2B5EF4-FFF2-40B4-BE49-F238E27FC236}">
                <a16:creationId xmlns:a16="http://schemas.microsoft.com/office/drawing/2014/main" id="{468203DE-EC4A-2127-4B56-48B0BD4046DD}"/>
              </a:ext>
            </a:extLst>
          </p:cNvPr>
          <p:cNvSpPr>
            <a:spLocks noGrp="1"/>
          </p:cNvSpPr>
          <p:nvPr>
            <p:ph sz="half" idx="1"/>
          </p:nvPr>
        </p:nvSpPr>
        <p:spPr/>
        <p:txBody>
          <a:bodyPr/>
          <a:lstStyle/>
          <a:p>
            <a:pPr indent="0">
              <a:buNone/>
            </a:pPr>
            <a:endParaRPr lang="en-IN" sz="1800" dirty="0">
              <a:effectLst/>
              <a:ea typeface="Times New Roman" panose="02020603050405020304" pitchFamily="18" charset="0"/>
            </a:endParaRPr>
          </a:p>
          <a:p>
            <a:pPr>
              <a:lnSpc>
                <a:spcPct val="115000"/>
              </a:lnSpc>
            </a:pPr>
            <a:r>
              <a:rPr lang="en-IN" dirty="0"/>
              <a:t>Introduce Concept – PPT – In Layman Terms</a:t>
            </a:r>
          </a:p>
          <a:p>
            <a:r>
              <a:rPr lang="en-IN" dirty="0"/>
              <a:t>Application – Where Can It Be Used?</a:t>
            </a:r>
          </a:p>
          <a:p>
            <a:r>
              <a:rPr lang="en-IN" dirty="0"/>
              <a:t>Mathematical – Explanation</a:t>
            </a:r>
          </a:p>
          <a:p>
            <a:r>
              <a:rPr lang="en-IN" dirty="0"/>
              <a:t>Notebook – Go Through the Notebook with Results</a:t>
            </a:r>
          </a:p>
          <a:p>
            <a:endParaRPr lang="en-US" dirty="0"/>
          </a:p>
        </p:txBody>
      </p:sp>
      <p:sp>
        <p:nvSpPr>
          <p:cNvPr id="4" name="Content Placeholder 3">
            <a:extLst>
              <a:ext uri="{FF2B5EF4-FFF2-40B4-BE49-F238E27FC236}">
                <a16:creationId xmlns:a16="http://schemas.microsoft.com/office/drawing/2014/main" id="{A17BD6ED-4311-7561-D7BA-A5C2AE67340E}"/>
              </a:ext>
            </a:extLst>
          </p:cNvPr>
          <p:cNvSpPr>
            <a:spLocks noGrp="1"/>
          </p:cNvSpPr>
          <p:nvPr>
            <p:ph sz="half" idx="2"/>
          </p:nvPr>
        </p:nvSpPr>
        <p:spPr/>
        <p:txBody>
          <a:bodyPr/>
          <a:lstStyle/>
          <a:p>
            <a:endParaRPr lang="en-US"/>
          </a:p>
        </p:txBody>
      </p:sp>
      <p:sp>
        <p:nvSpPr>
          <p:cNvPr id="5" name="Rectangle 4">
            <a:extLst>
              <a:ext uri="{FF2B5EF4-FFF2-40B4-BE49-F238E27FC236}">
                <a16:creationId xmlns:a16="http://schemas.microsoft.com/office/drawing/2014/main" id="{7416B48A-2090-4068-3BF9-0B1AF7A80CE7}"/>
              </a:ext>
            </a:extLst>
          </p:cNvPr>
          <p:cNvSpPr/>
          <p:nvPr/>
        </p:nvSpPr>
        <p:spPr>
          <a:xfrm>
            <a:off x="9924511" y="729658"/>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72554462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6265C4-5923-38DD-A9E5-29C0EC07952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69E1F2B-7B6B-53D6-EEC2-0CCF6EB84754}"/>
              </a:ext>
            </a:extLst>
          </p:cNvPr>
          <p:cNvSpPr>
            <a:spLocks noGrp="1"/>
          </p:cNvSpPr>
          <p:nvPr>
            <p:ph type="title"/>
          </p:nvPr>
        </p:nvSpPr>
        <p:spPr/>
        <p:txBody>
          <a:bodyPr/>
          <a:lstStyle/>
          <a:p>
            <a:r>
              <a:rPr lang="en-US" dirty="0"/>
              <a:t>Track Outcomes</a:t>
            </a:r>
          </a:p>
        </p:txBody>
      </p:sp>
      <p:sp>
        <p:nvSpPr>
          <p:cNvPr id="4" name="Content Placeholder 3">
            <a:extLst>
              <a:ext uri="{FF2B5EF4-FFF2-40B4-BE49-F238E27FC236}">
                <a16:creationId xmlns:a16="http://schemas.microsoft.com/office/drawing/2014/main" id="{D2056EC5-7926-1A73-E90C-6D59AEA5DF65}"/>
              </a:ext>
            </a:extLst>
          </p:cNvPr>
          <p:cNvSpPr>
            <a:spLocks noGrp="1"/>
          </p:cNvSpPr>
          <p:nvPr>
            <p:ph sz="half" idx="2"/>
          </p:nvPr>
        </p:nvSpPr>
        <p:spPr>
          <a:xfrm>
            <a:off x="828339" y="2228003"/>
            <a:ext cx="10782470" cy="3633047"/>
          </a:xfrm>
        </p:spPr>
        <p:txBody>
          <a:bodyPr>
            <a:normAutofit fontScale="92500" lnSpcReduction="20000"/>
          </a:bodyPr>
          <a:lstStyle/>
          <a:p>
            <a:r>
              <a:rPr lang="en-IN" dirty="0"/>
              <a:t>Non-Tech Track Learning Outcomes</a:t>
            </a:r>
          </a:p>
          <a:p>
            <a:pPr lvl="1"/>
            <a:r>
              <a:rPr lang="en-IN" dirty="0"/>
              <a:t>Business understanding, AI applications, ethical considerations.</a:t>
            </a:r>
          </a:p>
          <a:p>
            <a:endParaRPr lang="en-IN" dirty="0"/>
          </a:p>
          <a:p>
            <a:r>
              <a:rPr lang="en-IN" dirty="0"/>
              <a:t>ML Track Learning Outcomes</a:t>
            </a:r>
          </a:p>
          <a:p>
            <a:pPr lvl="1"/>
            <a:r>
              <a:rPr lang="en-IN" dirty="0"/>
              <a:t>Model building, data handling, model evaluation techniques.</a:t>
            </a:r>
          </a:p>
          <a:p>
            <a:endParaRPr lang="en-IN" dirty="0"/>
          </a:p>
          <a:p>
            <a:r>
              <a:rPr lang="en-IN" dirty="0"/>
              <a:t>Foundation Model Track Learning Outcomes</a:t>
            </a:r>
          </a:p>
          <a:p>
            <a:pPr lvl="1"/>
            <a:r>
              <a:rPr lang="en-IN" dirty="0"/>
              <a:t>Fine-tuning and applying pre-trained models to NLP tasks.</a:t>
            </a:r>
          </a:p>
          <a:p>
            <a:endParaRPr lang="en-IN" dirty="0"/>
          </a:p>
          <a:p>
            <a:r>
              <a:rPr lang="en-IN" dirty="0"/>
              <a:t>Overall Learning Outcomes</a:t>
            </a:r>
          </a:p>
          <a:p>
            <a:pPr lvl="1"/>
            <a:r>
              <a:rPr lang="en-IN" dirty="0"/>
              <a:t>How all tracks contribute to a holistic AI understanding.</a:t>
            </a:r>
          </a:p>
          <a:p>
            <a:endParaRPr lang="en-US" dirty="0"/>
          </a:p>
        </p:txBody>
      </p:sp>
      <p:sp>
        <p:nvSpPr>
          <p:cNvPr id="5" name="Rectangle 4">
            <a:extLst>
              <a:ext uri="{FF2B5EF4-FFF2-40B4-BE49-F238E27FC236}">
                <a16:creationId xmlns:a16="http://schemas.microsoft.com/office/drawing/2014/main" id="{B2A299FF-480C-B155-D695-A4D059D671E5}"/>
              </a:ext>
            </a:extLst>
          </p:cNvPr>
          <p:cNvSpPr/>
          <p:nvPr/>
        </p:nvSpPr>
        <p:spPr>
          <a:xfrm>
            <a:off x="9924511" y="729658"/>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13370240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0B311-D28C-6ECB-E1C4-CCA7C4808FA5}"/>
              </a:ext>
            </a:extLst>
          </p:cNvPr>
          <p:cNvSpPr>
            <a:spLocks noGrp="1"/>
          </p:cNvSpPr>
          <p:nvPr>
            <p:ph type="title"/>
          </p:nvPr>
        </p:nvSpPr>
        <p:spPr/>
        <p:txBody>
          <a:bodyPr/>
          <a:lstStyle/>
          <a:p>
            <a:r>
              <a:rPr lang="en-IN" b="1" dirty="0"/>
              <a:t>Non-Tech Track</a:t>
            </a:r>
            <a:br>
              <a:rPr lang="en-IN" b="1" dirty="0"/>
            </a:br>
            <a:endParaRPr lang="en-US" dirty="0"/>
          </a:p>
        </p:txBody>
      </p:sp>
      <p:sp>
        <p:nvSpPr>
          <p:cNvPr id="3" name="Content Placeholder 2">
            <a:extLst>
              <a:ext uri="{FF2B5EF4-FFF2-40B4-BE49-F238E27FC236}">
                <a16:creationId xmlns:a16="http://schemas.microsoft.com/office/drawing/2014/main" id="{7FF19C53-4F49-B5DC-1D3F-29D578FC85B3}"/>
              </a:ext>
            </a:extLst>
          </p:cNvPr>
          <p:cNvSpPr>
            <a:spLocks noGrp="1"/>
          </p:cNvSpPr>
          <p:nvPr>
            <p:ph sz="half" idx="1"/>
          </p:nvPr>
        </p:nvSpPr>
        <p:spPr/>
        <p:txBody>
          <a:bodyPr>
            <a:normAutofit fontScale="92500" lnSpcReduction="20000"/>
          </a:bodyPr>
          <a:lstStyle/>
          <a:p>
            <a:r>
              <a:rPr lang="en-IN" b="1" dirty="0"/>
              <a:t>Audience</a:t>
            </a:r>
            <a:r>
              <a:rPr lang="en-IN" dirty="0"/>
              <a:t>:</a:t>
            </a:r>
          </a:p>
          <a:p>
            <a:pPr lvl="1">
              <a:buFont typeface="Arial" panose="020B0604020202020204" pitchFamily="34" charset="0"/>
              <a:buChar char="•"/>
            </a:pPr>
            <a:r>
              <a:rPr lang="en-IN" b="1" dirty="0"/>
              <a:t>Business Professionals</a:t>
            </a:r>
            <a:r>
              <a:rPr lang="en-IN" dirty="0"/>
              <a:t>: Managers, Executives, Product Managers, and anyone in a business role who needs to understand the strategic and practical aspects of AI and its applications without needing deep technical expertise.</a:t>
            </a:r>
          </a:p>
          <a:p>
            <a:pPr lvl="1">
              <a:buFont typeface="Arial" panose="020B0604020202020204" pitchFamily="34" charset="0"/>
              <a:buChar char="•"/>
            </a:pPr>
            <a:r>
              <a:rPr lang="en-IN" b="1" dirty="0"/>
              <a:t>Entrepreneurs</a:t>
            </a:r>
            <a:r>
              <a:rPr lang="en-IN" dirty="0"/>
              <a:t>: Those looking to integrate AI into their business models, products, or services but without deep technical knowledge.</a:t>
            </a:r>
          </a:p>
          <a:p>
            <a:pPr lvl="1">
              <a:buFont typeface="Arial" panose="020B0604020202020204" pitchFamily="34" charset="0"/>
              <a:buChar char="•"/>
            </a:pPr>
            <a:r>
              <a:rPr lang="en-IN" b="1" dirty="0"/>
              <a:t>Sales &amp; Marketing Professionals</a:t>
            </a:r>
            <a:r>
              <a:rPr lang="en-IN" dirty="0"/>
              <a:t>: Individuals in sales, business development, or marketing who need to understand AI to communicate its value to clients or stakeholders.</a:t>
            </a:r>
          </a:p>
          <a:p>
            <a:pPr lvl="1">
              <a:buFont typeface="Arial" panose="020B0604020202020204" pitchFamily="34" charset="0"/>
              <a:buChar char="•"/>
            </a:pPr>
            <a:r>
              <a:rPr lang="en-IN" b="1" dirty="0"/>
              <a:t>AI Enthusiasts</a:t>
            </a:r>
            <a:r>
              <a:rPr lang="en-IN" dirty="0"/>
              <a:t>: People interested in AI but without a technical background who want to understand the fundamentals of how AI is applied in the business world.</a:t>
            </a:r>
          </a:p>
          <a:p>
            <a:endParaRPr lang="en-US" dirty="0"/>
          </a:p>
        </p:txBody>
      </p:sp>
      <p:sp>
        <p:nvSpPr>
          <p:cNvPr id="4" name="Content Placeholder 3">
            <a:extLst>
              <a:ext uri="{FF2B5EF4-FFF2-40B4-BE49-F238E27FC236}">
                <a16:creationId xmlns:a16="http://schemas.microsoft.com/office/drawing/2014/main" id="{38624498-2774-1505-8925-22A4757751B8}"/>
              </a:ext>
            </a:extLst>
          </p:cNvPr>
          <p:cNvSpPr>
            <a:spLocks noGrp="1"/>
          </p:cNvSpPr>
          <p:nvPr>
            <p:ph sz="half" idx="2"/>
          </p:nvPr>
        </p:nvSpPr>
        <p:spPr/>
        <p:txBody>
          <a:bodyPr>
            <a:normAutofit fontScale="92500" lnSpcReduction="20000"/>
          </a:bodyPr>
          <a:lstStyle/>
          <a:p>
            <a:r>
              <a:rPr lang="en-IN" b="1" dirty="0"/>
              <a:t>Focus Areas</a:t>
            </a:r>
            <a:r>
              <a:rPr lang="en-IN" dirty="0"/>
              <a:t>:</a:t>
            </a:r>
          </a:p>
          <a:p>
            <a:pPr>
              <a:buFont typeface="Arial" panose="020B0604020202020204" pitchFamily="34" charset="0"/>
              <a:buChar char="•"/>
            </a:pPr>
            <a:r>
              <a:rPr lang="en-IN" dirty="0"/>
              <a:t>AI applications in business, marketing, customer service, finance, and operations.</a:t>
            </a:r>
          </a:p>
          <a:p>
            <a:pPr>
              <a:buFont typeface="Arial" panose="020B0604020202020204" pitchFamily="34" charset="0"/>
              <a:buChar char="•"/>
            </a:pPr>
            <a:r>
              <a:rPr lang="en-IN" dirty="0"/>
              <a:t>Understanding AI concepts at a high level: what AI can do, its impact on industries, and its ethical considerations.</a:t>
            </a:r>
          </a:p>
          <a:p>
            <a:pPr>
              <a:buFont typeface="Arial" panose="020B0604020202020204" pitchFamily="34" charset="0"/>
              <a:buChar char="•"/>
            </a:pPr>
            <a:r>
              <a:rPr lang="en-IN" dirty="0"/>
              <a:t>No deep technical knowledge required.</a:t>
            </a:r>
          </a:p>
          <a:p>
            <a:endParaRPr lang="en-US" dirty="0"/>
          </a:p>
        </p:txBody>
      </p:sp>
      <p:sp>
        <p:nvSpPr>
          <p:cNvPr id="5" name="Rectangle 4">
            <a:extLst>
              <a:ext uri="{FF2B5EF4-FFF2-40B4-BE49-F238E27FC236}">
                <a16:creationId xmlns:a16="http://schemas.microsoft.com/office/drawing/2014/main" id="{4F63E7BC-741A-C5BA-295E-E1FE6776F18E}"/>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28613015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EC54E-23E4-FE21-A400-A9290CC45259}"/>
              </a:ext>
            </a:extLst>
          </p:cNvPr>
          <p:cNvSpPr>
            <a:spLocks noGrp="1"/>
          </p:cNvSpPr>
          <p:nvPr>
            <p:ph type="title"/>
          </p:nvPr>
        </p:nvSpPr>
        <p:spPr/>
        <p:txBody>
          <a:bodyPr/>
          <a:lstStyle/>
          <a:p>
            <a:r>
              <a:rPr lang="en-IN" dirty="0"/>
              <a:t>Tech – ML Track</a:t>
            </a:r>
            <a:endParaRPr lang="en-US" dirty="0"/>
          </a:p>
        </p:txBody>
      </p:sp>
      <p:sp>
        <p:nvSpPr>
          <p:cNvPr id="3" name="Content Placeholder 2">
            <a:extLst>
              <a:ext uri="{FF2B5EF4-FFF2-40B4-BE49-F238E27FC236}">
                <a16:creationId xmlns:a16="http://schemas.microsoft.com/office/drawing/2014/main" id="{5EBB750A-D15F-4BB5-7F91-1411236B2967}"/>
              </a:ext>
            </a:extLst>
          </p:cNvPr>
          <p:cNvSpPr>
            <a:spLocks noGrp="1"/>
          </p:cNvSpPr>
          <p:nvPr>
            <p:ph sz="half" idx="1"/>
          </p:nvPr>
        </p:nvSpPr>
        <p:spPr/>
        <p:txBody>
          <a:bodyPr>
            <a:normAutofit fontScale="92500" lnSpcReduction="20000"/>
          </a:bodyPr>
          <a:lstStyle/>
          <a:p>
            <a:r>
              <a:rPr lang="en-IN" b="1" dirty="0"/>
              <a:t>Audience</a:t>
            </a:r>
            <a:r>
              <a:rPr lang="en-IN" dirty="0"/>
              <a:t>:</a:t>
            </a:r>
          </a:p>
          <a:p>
            <a:pPr>
              <a:buFont typeface="Arial" panose="020B0604020202020204" pitchFamily="34" charset="0"/>
              <a:buChar char="•"/>
            </a:pPr>
            <a:r>
              <a:rPr lang="en-IN" b="1" dirty="0"/>
              <a:t>Data Scientists</a:t>
            </a:r>
            <a:r>
              <a:rPr lang="en-IN" dirty="0"/>
              <a:t>: Professionals with a background in data analysis and statistics looking to dive deeper into machine learning algorithms and techniques.</a:t>
            </a:r>
          </a:p>
          <a:p>
            <a:pPr>
              <a:buFont typeface="Arial" panose="020B0604020202020204" pitchFamily="34" charset="0"/>
              <a:buChar char="•"/>
            </a:pPr>
            <a:r>
              <a:rPr lang="en-IN" b="1" dirty="0"/>
              <a:t>Software Developers</a:t>
            </a:r>
            <a:r>
              <a:rPr lang="en-IN" dirty="0"/>
              <a:t>: Developers interested in transitioning to data science and machine learning roles, or those wanting to integrate ML into their existing applications.</a:t>
            </a:r>
          </a:p>
          <a:p>
            <a:pPr>
              <a:buFont typeface="Arial" panose="020B0604020202020204" pitchFamily="34" charset="0"/>
              <a:buChar char="•"/>
            </a:pPr>
            <a:r>
              <a:rPr lang="en-IN" b="1" dirty="0"/>
              <a:t>Data Analysts</a:t>
            </a:r>
            <a:r>
              <a:rPr lang="en-IN" dirty="0"/>
              <a:t>: Individuals with strong data-handling skills who want to move into predictive </a:t>
            </a:r>
            <a:r>
              <a:rPr lang="en-IN" dirty="0" err="1"/>
              <a:t>modeling</a:t>
            </a:r>
            <a:r>
              <a:rPr lang="en-IN" dirty="0"/>
              <a:t> and machine learning.</a:t>
            </a:r>
          </a:p>
          <a:p>
            <a:pPr>
              <a:buFont typeface="Arial" panose="020B0604020202020204" pitchFamily="34" charset="0"/>
              <a:buChar char="•"/>
            </a:pPr>
            <a:r>
              <a:rPr lang="en-IN" b="1" dirty="0"/>
              <a:t>Engineers</a:t>
            </a:r>
            <a:r>
              <a:rPr lang="en-IN" dirty="0"/>
              <a:t>: Technical professionals looking to understand and implement machine learning algorithms in real-world problems.</a:t>
            </a:r>
          </a:p>
          <a:p>
            <a:endParaRPr lang="en-US" dirty="0"/>
          </a:p>
        </p:txBody>
      </p:sp>
      <p:sp>
        <p:nvSpPr>
          <p:cNvPr id="4" name="Content Placeholder 3">
            <a:extLst>
              <a:ext uri="{FF2B5EF4-FFF2-40B4-BE49-F238E27FC236}">
                <a16:creationId xmlns:a16="http://schemas.microsoft.com/office/drawing/2014/main" id="{89D3FF1C-3500-1F77-AC1D-B2317C09D29F}"/>
              </a:ext>
            </a:extLst>
          </p:cNvPr>
          <p:cNvSpPr>
            <a:spLocks noGrp="1"/>
          </p:cNvSpPr>
          <p:nvPr>
            <p:ph sz="half" idx="2"/>
          </p:nvPr>
        </p:nvSpPr>
        <p:spPr/>
        <p:txBody>
          <a:bodyPr>
            <a:normAutofit fontScale="92500" lnSpcReduction="20000"/>
          </a:bodyPr>
          <a:lstStyle/>
          <a:p>
            <a:r>
              <a:rPr lang="en-IN" b="1" dirty="0"/>
              <a:t>Focus Areas</a:t>
            </a:r>
            <a:r>
              <a:rPr lang="en-IN" dirty="0"/>
              <a:t>:</a:t>
            </a:r>
          </a:p>
          <a:p>
            <a:pPr>
              <a:buFont typeface="Arial" panose="020B0604020202020204" pitchFamily="34" charset="0"/>
              <a:buChar char="•"/>
            </a:pPr>
            <a:r>
              <a:rPr lang="en-IN" dirty="0"/>
              <a:t>Building machine learning models: regression, classification, clustering, ensemble methods, etc.</a:t>
            </a:r>
          </a:p>
          <a:p>
            <a:pPr>
              <a:buFont typeface="Arial" panose="020B0604020202020204" pitchFamily="34" charset="0"/>
              <a:buChar char="•"/>
            </a:pPr>
            <a:r>
              <a:rPr lang="en-IN" dirty="0"/>
              <a:t>Techniques for data preprocessing, handling data, and working with machine learning pipelines.</a:t>
            </a:r>
          </a:p>
          <a:p>
            <a:pPr>
              <a:buFont typeface="Arial" panose="020B0604020202020204" pitchFamily="34" charset="0"/>
              <a:buChar char="•"/>
            </a:pPr>
            <a:r>
              <a:rPr lang="en-IN" dirty="0"/>
              <a:t>Hands-on with ML tools like Python and Scikit-learn.</a:t>
            </a:r>
          </a:p>
          <a:p>
            <a:pPr>
              <a:buFont typeface="Arial" panose="020B0604020202020204" pitchFamily="34" charset="0"/>
              <a:buChar char="•"/>
            </a:pPr>
            <a:r>
              <a:rPr lang="en-IN" dirty="0"/>
              <a:t>Key ML concepts like model evaluation, cross-validation, and hyperparameter tuning.</a:t>
            </a:r>
          </a:p>
          <a:p>
            <a:endParaRPr lang="en-US" dirty="0"/>
          </a:p>
        </p:txBody>
      </p:sp>
      <p:sp>
        <p:nvSpPr>
          <p:cNvPr id="5" name="Rectangle 4">
            <a:extLst>
              <a:ext uri="{FF2B5EF4-FFF2-40B4-BE49-F238E27FC236}">
                <a16:creationId xmlns:a16="http://schemas.microsoft.com/office/drawing/2014/main" id="{0429EA66-7311-27D3-BB23-F1426694E856}"/>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148437190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2ECB6-C0B9-118D-BDDB-3EB29E7E6FF5}"/>
              </a:ext>
            </a:extLst>
          </p:cNvPr>
          <p:cNvSpPr>
            <a:spLocks noGrp="1"/>
          </p:cNvSpPr>
          <p:nvPr>
            <p:ph type="title"/>
          </p:nvPr>
        </p:nvSpPr>
        <p:spPr/>
        <p:txBody>
          <a:bodyPr/>
          <a:lstStyle/>
          <a:p>
            <a:r>
              <a:rPr lang="en-IN" dirty="0"/>
              <a:t>Tech – Foundation Models (LLMs and NLP)</a:t>
            </a:r>
            <a:endParaRPr lang="en-US" dirty="0"/>
          </a:p>
        </p:txBody>
      </p:sp>
      <p:sp>
        <p:nvSpPr>
          <p:cNvPr id="3" name="Content Placeholder 2">
            <a:extLst>
              <a:ext uri="{FF2B5EF4-FFF2-40B4-BE49-F238E27FC236}">
                <a16:creationId xmlns:a16="http://schemas.microsoft.com/office/drawing/2014/main" id="{3B049717-3266-2C1F-7464-06269FD7228F}"/>
              </a:ext>
            </a:extLst>
          </p:cNvPr>
          <p:cNvSpPr>
            <a:spLocks noGrp="1"/>
          </p:cNvSpPr>
          <p:nvPr>
            <p:ph sz="half" idx="1"/>
          </p:nvPr>
        </p:nvSpPr>
        <p:spPr/>
        <p:txBody>
          <a:bodyPr>
            <a:normAutofit fontScale="92500" lnSpcReduction="10000"/>
          </a:bodyPr>
          <a:lstStyle/>
          <a:p>
            <a:r>
              <a:rPr lang="en-IN" b="1" dirty="0"/>
              <a:t>Audience</a:t>
            </a:r>
            <a:r>
              <a:rPr lang="en-IN" dirty="0"/>
              <a:t>:</a:t>
            </a:r>
          </a:p>
          <a:p>
            <a:pPr>
              <a:buFont typeface="Arial" panose="020B0604020202020204" pitchFamily="34" charset="0"/>
              <a:buChar char="•"/>
            </a:pPr>
            <a:r>
              <a:rPr lang="en-IN" b="1" dirty="0"/>
              <a:t>Advanced Data Scientists</a:t>
            </a:r>
            <a:r>
              <a:rPr lang="en-IN" dirty="0"/>
              <a:t>: Data scientists who have a solid understanding of machine learning and are looking to specialize in deep learning, particularly large language models (LLMs) and other foundational models.</a:t>
            </a:r>
          </a:p>
          <a:p>
            <a:pPr>
              <a:buFont typeface="Arial" panose="020B0604020202020204" pitchFamily="34" charset="0"/>
              <a:buChar char="•"/>
            </a:pPr>
            <a:r>
              <a:rPr lang="en-IN" b="1" dirty="0"/>
              <a:t>NLP Engineers</a:t>
            </a:r>
            <a:r>
              <a:rPr lang="en-IN" dirty="0"/>
              <a:t>: Professionals specifically working in Natural Language Processing, text generation, and conversational AI who want to deepen their expertise in LLMs.</a:t>
            </a:r>
          </a:p>
          <a:p>
            <a:pPr>
              <a:buFont typeface="Arial" panose="020B0604020202020204" pitchFamily="34" charset="0"/>
              <a:buChar char="•"/>
            </a:pPr>
            <a:r>
              <a:rPr lang="en-IN" b="1" dirty="0"/>
              <a:t>AI/ML Engineers</a:t>
            </a:r>
            <a:r>
              <a:rPr lang="en-IN" dirty="0"/>
              <a:t>: Engineers looking to design, deploy, or optimize large-scale AI systems based on foundation models.</a:t>
            </a:r>
          </a:p>
          <a:p>
            <a:endParaRPr lang="en-US" dirty="0"/>
          </a:p>
        </p:txBody>
      </p:sp>
      <p:sp>
        <p:nvSpPr>
          <p:cNvPr id="4" name="Content Placeholder 3">
            <a:extLst>
              <a:ext uri="{FF2B5EF4-FFF2-40B4-BE49-F238E27FC236}">
                <a16:creationId xmlns:a16="http://schemas.microsoft.com/office/drawing/2014/main" id="{08C6CFC2-8081-BC32-DD85-878BE197E45F}"/>
              </a:ext>
            </a:extLst>
          </p:cNvPr>
          <p:cNvSpPr>
            <a:spLocks noGrp="1"/>
          </p:cNvSpPr>
          <p:nvPr>
            <p:ph sz="half" idx="2"/>
          </p:nvPr>
        </p:nvSpPr>
        <p:spPr/>
        <p:txBody>
          <a:bodyPr>
            <a:normAutofit fontScale="92500" lnSpcReduction="10000"/>
          </a:bodyPr>
          <a:lstStyle/>
          <a:p>
            <a:r>
              <a:rPr lang="en-IN" b="1" dirty="0"/>
              <a:t>Focus Areas</a:t>
            </a:r>
            <a:r>
              <a:rPr lang="en-IN" dirty="0"/>
              <a:t>:</a:t>
            </a:r>
          </a:p>
          <a:p>
            <a:pPr>
              <a:buFont typeface="Arial" panose="020B0604020202020204" pitchFamily="34" charset="0"/>
              <a:buChar char="•"/>
            </a:pPr>
            <a:r>
              <a:rPr lang="en-IN" dirty="0"/>
              <a:t>Understanding foundation models (e.g., GPT, BERT, T5) and their architectures.</a:t>
            </a:r>
          </a:p>
          <a:p>
            <a:pPr>
              <a:buFont typeface="Arial" panose="020B0604020202020204" pitchFamily="34" charset="0"/>
              <a:buChar char="•"/>
            </a:pPr>
            <a:r>
              <a:rPr lang="en-IN" dirty="0"/>
              <a:t>Fine-tuning pre-trained models for NLP tasks: sentiment analysis, summarization, translation, etc.</a:t>
            </a:r>
          </a:p>
          <a:p>
            <a:pPr>
              <a:buFont typeface="Arial" panose="020B0604020202020204" pitchFamily="34" charset="0"/>
              <a:buChar char="•"/>
            </a:pPr>
            <a:r>
              <a:rPr lang="en-IN" dirty="0"/>
              <a:t>Deep learning, transformers, attention mechanisms, and state-of-the-art NLP techniques.</a:t>
            </a:r>
          </a:p>
          <a:p>
            <a:pPr>
              <a:buFont typeface="Arial" panose="020B0604020202020204" pitchFamily="34" charset="0"/>
              <a:buChar char="•"/>
            </a:pPr>
            <a:r>
              <a:rPr lang="en-IN" dirty="0"/>
              <a:t>Scaling LLMs and deploying them in real-world applications, focusing on the nuances of model performance, resource consumption, and operational challenges.</a:t>
            </a:r>
          </a:p>
          <a:p>
            <a:endParaRPr lang="en-US" dirty="0"/>
          </a:p>
        </p:txBody>
      </p:sp>
      <p:sp>
        <p:nvSpPr>
          <p:cNvPr id="5" name="Rectangle 4">
            <a:extLst>
              <a:ext uri="{FF2B5EF4-FFF2-40B4-BE49-F238E27FC236}">
                <a16:creationId xmlns:a16="http://schemas.microsoft.com/office/drawing/2014/main" id="{C158B673-3489-5911-8113-C3A004CBF38E}"/>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7160464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B7B26222-ECD8-09DC-3480-FFD72C3677E8}"/>
              </a:ext>
            </a:extLst>
          </p:cNvPr>
          <p:cNvGraphicFramePr>
            <a:graphicFrameLocks noGrp="1"/>
          </p:cNvGraphicFramePr>
          <p:nvPr/>
        </p:nvGraphicFramePr>
        <p:xfrm>
          <a:off x="146955" y="289758"/>
          <a:ext cx="12045045" cy="6278483"/>
        </p:xfrm>
        <a:graphic>
          <a:graphicData uri="http://schemas.openxmlformats.org/drawingml/2006/table">
            <a:tbl>
              <a:tblPr firstRow="1" bandRow="1">
                <a:tableStyleId>{5C22544A-7EE6-4342-B048-85BDC9FD1C3A}</a:tableStyleId>
              </a:tblPr>
              <a:tblGrid>
                <a:gridCol w="898814">
                  <a:extLst>
                    <a:ext uri="{9D8B030D-6E8A-4147-A177-3AD203B41FA5}">
                      <a16:colId xmlns:a16="http://schemas.microsoft.com/office/drawing/2014/main" val="81177399"/>
                    </a:ext>
                  </a:extLst>
                </a:gridCol>
                <a:gridCol w="2546518">
                  <a:extLst>
                    <a:ext uri="{9D8B030D-6E8A-4147-A177-3AD203B41FA5}">
                      <a16:colId xmlns:a16="http://schemas.microsoft.com/office/drawing/2014/main" val="538609823"/>
                    </a:ext>
                  </a:extLst>
                </a:gridCol>
                <a:gridCol w="7177611">
                  <a:extLst>
                    <a:ext uri="{9D8B030D-6E8A-4147-A177-3AD203B41FA5}">
                      <a16:colId xmlns:a16="http://schemas.microsoft.com/office/drawing/2014/main" val="3922458833"/>
                    </a:ext>
                  </a:extLst>
                </a:gridCol>
                <a:gridCol w="1422102">
                  <a:extLst>
                    <a:ext uri="{9D8B030D-6E8A-4147-A177-3AD203B41FA5}">
                      <a16:colId xmlns:a16="http://schemas.microsoft.com/office/drawing/2014/main" val="4287276441"/>
                    </a:ext>
                  </a:extLst>
                </a:gridCol>
              </a:tblGrid>
              <a:tr h="391208">
                <a:tc>
                  <a:txBody>
                    <a:bodyPr/>
                    <a:lstStyle/>
                    <a:p>
                      <a:pPr algn="l"/>
                      <a:r>
                        <a:rPr lang="en-IN" sz="1200" b="1" kern="100" dirty="0">
                          <a:effectLst/>
                          <a:latin typeface="Times New Roman" panose="02020603050405020304" pitchFamily="18" charset="0"/>
                          <a:ea typeface="Times New Roman" panose="02020603050405020304" pitchFamily="18" charset="0"/>
                          <a:cs typeface="Tunga" panose="020B0502040204020203" pitchFamily="34" charset="0"/>
                        </a:rPr>
                        <a:t>Sessions</a:t>
                      </a:r>
                      <a:endParaRPr lang="en-IN" sz="1200" kern="100" dirty="0">
                        <a:effectLst/>
                        <a:latin typeface="Times New Roman" panose="02020603050405020304" pitchFamily="18" charset="0"/>
                        <a:ea typeface="Times New Roman" panose="02020603050405020304" pitchFamily="18" charset="0"/>
                        <a:cs typeface="Tunga" panose="020B0502040204020203" pitchFamily="34" charset="0"/>
                      </a:endParaRPr>
                    </a:p>
                  </a:txBody>
                  <a:tcPr marL="68580" marR="68580" marT="0" marB="0"/>
                </a:tc>
                <a:tc>
                  <a:txBody>
                    <a:bodyPr/>
                    <a:lstStyle/>
                    <a:p>
                      <a:pPr algn="l"/>
                      <a:r>
                        <a:rPr lang="en-IN" sz="1200" b="1" kern="100" dirty="0">
                          <a:effectLst/>
                          <a:latin typeface="Times New Roman" panose="02020603050405020304" pitchFamily="18" charset="0"/>
                          <a:ea typeface="Times New Roman" panose="02020603050405020304" pitchFamily="18" charset="0"/>
                          <a:cs typeface="Tunga" panose="020B0502040204020203" pitchFamily="34" charset="0"/>
                        </a:rPr>
                        <a:t>Main</a:t>
                      </a:r>
                      <a:endParaRPr lang="en-IN" sz="1200" kern="100" dirty="0">
                        <a:effectLst/>
                        <a:latin typeface="Times New Roman" panose="02020603050405020304" pitchFamily="18" charset="0"/>
                        <a:ea typeface="Times New Roman" panose="02020603050405020304" pitchFamily="18" charset="0"/>
                        <a:cs typeface="Tunga" panose="020B0502040204020203" pitchFamily="34" charset="0"/>
                      </a:endParaRPr>
                    </a:p>
                  </a:txBody>
                  <a:tcPr marL="68580" marR="68580" marT="0" marB="0"/>
                </a:tc>
                <a:tc>
                  <a:txBody>
                    <a:bodyPr/>
                    <a:lstStyle/>
                    <a:p>
                      <a:pPr algn="l"/>
                      <a:r>
                        <a:rPr lang="en-IN" sz="1200" b="1" kern="100">
                          <a:effectLst/>
                          <a:latin typeface="Times New Roman" panose="02020603050405020304" pitchFamily="18" charset="0"/>
                          <a:ea typeface="Times New Roman" panose="02020603050405020304" pitchFamily="18" charset="0"/>
                          <a:cs typeface="Tunga" panose="020B0502040204020203" pitchFamily="34" charset="0"/>
                        </a:rPr>
                        <a:t>Topics covered</a:t>
                      </a:r>
                      <a:endParaRPr lang="en-IN" sz="12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68580" marR="68580" marT="0" marB="0"/>
                </a:tc>
                <a:tc>
                  <a:txBody>
                    <a:bodyPr/>
                    <a:lstStyle/>
                    <a:p>
                      <a:pPr algn="l"/>
                      <a:r>
                        <a:rPr lang="en-IN" sz="1200" b="1" kern="100" dirty="0">
                          <a:effectLst/>
                          <a:latin typeface="Times New Roman" panose="02020603050405020304" pitchFamily="18" charset="0"/>
                          <a:ea typeface="Times New Roman" panose="02020603050405020304" pitchFamily="18" charset="0"/>
                          <a:cs typeface="Tunga" panose="020B0502040204020203" pitchFamily="34" charset="0"/>
                        </a:rPr>
                        <a:t>Speaker name</a:t>
                      </a:r>
                      <a:endParaRPr lang="en-IN" sz="1200" kern="100" dirty="0">
                        <a:effectLst/>
                        <a:latin typeface="Times New Roman" panose="02020603050405020304" pitchFamily="18" charset="0"/>
                        <a:ea typeface="Times New Roman" panose="02020603050405020304" pitchFamily="18" charset="0"/>
                        <a:cs typeface="Tunga" panose="020B0502040204020203" pitchFamily="34" charset="0"/>
                      </a:endParaRPr>
                    </a:p>
                  </a:txBody>
                  <a:tcPr marL="68580" marR="68580" marT="0" marB="0"/>
                </a:tc>
                <a:extLst>
                  <a:ext uri="{0D108BD9-81ED-4DB2-BD59-A6C34878D82A}">
                    <a16:rowId xmlns:a16="http://schemas.microsoft.com/office/drawing/2014/main" val="3720595828"/>
                  </a:ext>
                </a:extLst>
              </a:tr>
              <a:tr h="685149">
                <a:tc>
                  <a:txBody>
                    <a:bodyPr/>
                    <a:lstStyle/>
                    <a:p>
                      <a:pPr algn="l"/>
                      <a:r>
                        <a:rPr lang="en-IN" sz="1600" b="0" kern="100" dirty="0">
                          <a:effectLst/>
                          <a:latin typeface="+mn-lt"/>
                          <a:ea typeface="Times New Roman" panose="02020603050405020304" pitchFamily="18" charset="0"/>
                          <a:cs typeface="Tunga" panose="020B0502040204020203" pitchFamily="34" charset="0"/>
                        </a:rPr>
                        <a:t>1</a:t>
                      </a:r>
                    </a:p>
                  </a:txBody>
                  <a:tcPr marL="68580" marR="68580" marT="0" marB="0"/>
                </a:tc>
                <a:tc>
                  <a:txBody>
                    <a:bodyPr/>
                    <a:lstStyle/>
                    <a:p>
                      <a:pPr algn="l"/>
                      <a:r>
                        <a:rPr lang="en-IN" sz="1600" b="0" kern="100" dirty="0">
                          <a:solidFill>
                            <a:srgbClr val="000000"/>
                          </a:solidFill>
                          <a:effectLst/>
                          <a:latin typeface="+mn-lt"/>
                          <a:ea typeface="Times New Roman" panose="02020603050405020304" pitchFamily="18" charset="0"/>
                          <a:cs typeface="Tunga" panose="020B0502040204020203" pitchFamily="34" charset="0"/>
                        </a:rPr>
                        <a:t>Introduction to ML</a:t>
                      </a:r>
                      <a:endParaRPr lang="en-IN" sz="1600" b="0" kern="100" dirty="0">
                        <a:effectLst/>
                        <a:latin typeface="+mn-lt"/>
                        <a:ea typeface="Times New Roman" panose="02020603050405020304" pitchFamily="18" charset="0"/>
                        <a:cs typeface="Tunga" panose="020B0502040204020203" pitchFamily="34" charset="0"/>
                      </a:endParaRPr>
                    </a:p>
                    <a:p>
                      <a:pPr algn="l"/>
                      <a:r>
                        <a:rPr lang="en-IN" sz="1600" b="0" kern="100" dirty="0">
                          <a:effectLst/>
                          <a:latin typeface="+mn-lt"/>
                          <a:ea typeface="Times New Roman" panose="02020603050405020304" pitchFamily="18" charset="0"/>
                          <a:cs typeface="Tunga" panose="020B0502040204020203" pitchFamily="34" charset="0"/>
                        </a:rPr>
                        <a:t> </a:t>
                      </a:r>
                    </a:p>
                  </a:txBody>
                  <a:tcPr marL="68580" marR="68580" marT="0" marB="0"/>
                </a:tc>
                <a:tc>
                  <a:txBody>
                    <a:bodyPr/>
                    <a:lstStyle/>
                    <a:p>
                      <a:pPr algn="l"/>
                      <a:r>
                        <a:rPr lang="en-IN" sz="1600" b="0" kern="100">
                          <a:effectLst/>
                          <a:latin typeface="+mn-lt"/>
                          <a:ea typeface="Times New Roman" panose="02020603050405020304" pitchFamily="18" charset="0"/>
                          <a:cs typeface="Tunga" panose="020B0502040204020203" pitchFamily="34" charset="0"/>
                        </a:rPr>
                        <a:t>What is ML? Types of ML, ML pipeline, Applications</a:t>
                      </a:r>
                    </a:p>
                  </a:txBody>
                  <a:tcPr marL="68580" marR="68580" marT="0" marB="0"/>
                </a:tc>
                <a:tc>
                  <a:txBody>
                    <a:bodyPr/>
                    <a:lstStyle/>
                    <a:p>
                      <a:pPr algn="l"/>
                      <a:r>
                        <a:rPr lang="en-IN" sz="1600" b="0" kern="100" dirty="0">
                          <a:effectLst/>
                          <a:latin typeface="+mn-lt"/>
                          <a:ea typeface="Times New Roman" panose="02020603050405020304" pitchFamily="18" charset="0"/>
                          <a:cs typeface="Tunga" panose="020B0502040204020203" pitchFamily="34" charset="0"/>
                        </a:rPr>
                        <a:t>Kavitha  </a:t>
                      </a:r>
                    </a:p>
                  </a:txBody>
                  <a:tcPr marL="68580" marR="68580" marT="0" marB="0"/>
                </a:tc>
                <a:extLst>
                  <a:ext uri="{0D108BD9-81ED-4DB2-BD59-A6C34878D82A}">
                    <a16:rowId xmlns:a16="http://schemas.microsoft.com/office/drawing/2014/main" val="1737868466"/>
                  </a:ext>
                </a:extLst>
              </a:tr>
              <a:tr h="770793">
                <a:tc>
                  <a:txBody>
                    <a:bodyPr/>
                    <a:lstStyle/>
                    <a:p>
                      <a:pPr algn="l"/>
                      <a:r>
                        <a:rPr lang="en-US" sz="1600" b="0" dirty="0">
                          <a:latin typeface="+mn-lt"/>
                        </a:rPr>
                        <a:t>2</a:t>
                      </a:r>
                    </a:p>
                    <a:p>
                      <a:pPr algn="l"/>
                      <a:endParaRPr lang="en-US" sz="1600" b="0" dirty="0">
                        <a:latin typeface="+mn-lt"/>
                      </a:endParaRPr>
                    </a:p>
                  </a:txBody>
                  <a:tcPr/>
                </a:tc>
                <a:tc>
                  <a:txBody>
                    <a:bodyPr/>
                    <a:lstStyle/>
                    <a:p>
                      <a:pPr algn="l"/>
                      <a:r>
                        <a:rPr lang="en-IN" sz="1600" b="0" kern="100" dirty="0">
                          <a:effectLst/>
                          <a:latin typeface="+mn-lt"/>
                          <a:ea typeface="Times New Roman" panose="02020603050405020304" pitchFamily="18" charset="0"/>
                          <a:cs typeface="Tunga" panose="020B0502040204020203" pitchFamily="34" charset="0"/>
                        </a:rPr>
                        <a:t>Data Handling &amp; Preprocessing</a:t>
                      </a:r>
                    </a:p>
                  </a:txBody>
                  <a:tcPr marL="68580" marR="68580" marT="0" marB="0"/>
                </a:tc>
                <a:tc>
                  <a:txBody>
                    <a:bodyPr/>
                    <a:lstStyle/>
                    <a:p>
                      <a:pPr algn="l"/>
                      <a:r>
                        <a:rPr lang="en-IN" sz="1600" b="0" kern="1200" dirty="0">
                          <a:solidFill>
                            <a:schemeClr val="dk1"/>
                          </a:solidFill>
                          <a:effectLst/>
                          <a:latin typeface="+mn-lt"/>
                          <a:ea typeface="+mn-ea"/>
                          <a:cs typeface="+mn-cs"/>
                        </a:rPr>
                        <a:t>Data types, Pandas, Data Cleaning, Feature Scaling, Encoding , </a:t>
                      </a:r>
                    </a:p>
                    <a:p>
                      <a:pPr algn="l"/>
                      <a:r>
                        <a:rPr lang="en-IN" sz="1600" b="0" kern="1200" dirty="0">
                          <a:solidFill>
                            <a:schemeClr val="dk1"/>
                          </a:solidFill>
                          <a:effectLst/>
                          <a:latin typeface="+mn-lt"/>
                          <a:ea typeface="+mn-ea"/>
                          <a:cs typeface="+mn-cs"/>
                        </a:rPr>
                        <a:t>power BI</a:t>
                      </a:r>
                      <a:r>
                        <a:rPr lang="en-IN" sz="1600" b="0" dirty="0">
                          <a:effectLst/>
                          <a:latin typeface="+mn-lt"/>
                        </a:rPr>
                        <a:t> </a:t>
                      </a:r>
                      <a:endParaRPr lang="en-US" sz="1600" b="0" dirty="0">
                        <a:latin typeface="+mn-lt"/>
                      </a:endParaRPr>
                    </a:p>
                    <a:p>
                      <a:pPr algn="l"/>
                      <a:endParaRPr lang="en-US" sz="1600" b="0" dirty="0">
                        <a:latin typeface="+mn-lt"/>
                      </a:endParaRPr>
                    </a:p>
                  </a:txBody>
                  <a:tcPr/>
                </a:tc>
                <a:tc>
                  <a:txBody>
                    <a:bodyPr/>
                    <a:lstStyle/>
                    <a:p>
                      <a:pPr algn="l"/>
                      <a:r>
                        <a:rPr lang="en-US" sz="1600" b="0" dirty="0" err="1">
                          <a:latin typeface="+mn-lt"/>
                        </a:rPr>
                        <a:t>Vaibhavi</a:t>
                      </a:r>
                      <a:endParaRPr lang="en-US" sz="1600" b="0" dirty="0">
                        <a:latin typeface="+mn-lt"/>
                      </a:endParaRPr>
                    </a:p>
                  </a:txBody>
                  <a:tcPr/>
                </a:tc>
                <a:extLst>
                  <a:ext uri="{0D108BD9-81ED-4DB2-BD59-A6C34878D82A}">
                    <a16:rowId xmlns:a16="http://schemas.microsoft.com/office/drawing/2014/main" val="531580366"/>
                  </a:ext>
                </a:extLst>
              </a:tr>
              <a:tr h="542410">
                <a:tc>
                  <a:txBody>
                    <a:bodyPr/>
                    <a:lstStyle/>
                    <a:p>
                      <a:pPr algn="l"/>
                      <a:r>
                        <a:rPr lang="en-US" sz="1600" b="0" dirty="0">
                          <a:latin typeface="+mn-lt"/>
                        </a:rPr>
                        <a:t>3</a:t>
                      </a:r>
                    </a:p>
                  </a:txBody>
                  <a:tcPr/>
                </a:tc>
                <a:tc>
                  <a:txBody>
                    <a:bodyPr/>
                    <a:lstStyle/>
                    <a:p>
                      <a:pPr algn="l"/>
                      <a:r>
                        <a:rPr lang="en-IN" sz="1600" b="0" kern="100" dirty="0">
                          <a:effectLst/>
                          <a:latin typeface="+mn-lt"/>
                          <a:ea typeface="Times New Roman" panose="02020603050405020304" pitchFamily="18" charset="0"/>
                          <a:cs typeface="Tunga" panose="020B0502040204020203" pitchFamily="34" charset="0"/>
                        </a:rPr>
                        <a:t>Model Training</a:t>
                      </a:r>
                    </a:p>
                  </a:txBody>
                  <a:tcPr marL="68580" marR="68580" marT="0" marB="0"/>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sz="1600" b="0" kern="100" dirty="0">
                          <a:effectLst/>
                          <a:latin typeface="+mn-lt"/>
                          <a:ea typeface="Times New Roman" panose="02020603050405020304" pitchFamily="18" charset="0"/>
                          <a:cs typeface="Tunga" panose="020B0502040204020203" pitchFamily="34" charset="0"/>
                        </a:rPr>
                        <a:t>Model Training</a:t>
                      </a:r>
                    </a:p>
                    <a:p>
                      <a:pPr algn="l"/>
                      <a:endParaRPr lang="en-US" sz="1600" b="0" dirty="0">
                        <a:latin typeface="+mn-lt"/>
                      </a:endParaRPr>
                    </a:p>
                  </a:txBody>
                  <a:tcPr/>
                </a:tc>
                <a:tc>
                  <a:txBody>
                    <a:bodyPr/>
                    <a:lstStyle/>
                    <a:p>
                      <a:pPr algn="l"/>
                      <a:r>
                        <a:rPr lang="en-US" sz="1600" b="0" dirty="0">
                          <a:latin typeface="+mn-lt"/>
                        </a:rPr>
                        <a:t>Rajesh</a:t>
                      </a:r>
                    </a:p>
                  </a:txBody>
                  <a:tcPr/>
                </a:tc>
                <a:extLst>
                  <a:ext uri="{0D108BD9-81ED-4DB2-BD59-A6C34878D82A}">
                    <a16:rowId xmlns:a16="http://schemas.microsoft.com/office/drawing/2014/main" val="1485347705"/>
                  </a:ext>
                </a:extLst>
              </a:tr>
              <a:tr h="522902">
                <a:tc>
                  <a:txBody>
                    <a:bodyPr/>
                    <a:lstStyle/>
                    <a:p>
                      <a:pPr algn="l"/>
                      <a:r>
                        <a:rPr lang="en-US" sz="1600" b="0" dirty="0">
                          <a:latin typeface="+mn-lt"/>
                        </a:rPr>
                        <a:t>4</a:t>
                      </a:r>
                    </a:p>
                  </a:txBody>
                  <a:tcPr/>
                </a:tc>
                <a:tc>
                  <a:txBody>
                    <a:bodyPr/>
                    <a:lstStyle/>
                    <a:p>
                      <a:pPr algn="l"/>
                      <a:r>
                        <a:rPr lang="en-IN" sz="1600" b="0" kern="100" dirty="0">
                          <a:effectLst/>
                          <a:latin typeface="+mn-lt"/>
                          <a:ea typeface="Times New Roman" panose="02020603050405020304" pitchFamily="18" charset="0"/>
                          <a:cs typeface="Tunga" panose="020B0502040204020203" pitchFamily="34" charset="0"/>
                        </a:rPr>
                        <a:t>Regression</a:t>
                      </a:r>
                    </a:p>
                  </a:txBody>
                  <a:tcPr marL="68580" marR="68580" marT="0" marB="0"/>
                </a:tc>
                <a:tc>
                  <a:txBody>
                    <a:bodyPr/>
                    <a:lstStyle/>
                    <a:p>
                      <a:pPr marL="0" marR="0" lvl="0" indent="0" algn="l" defTabSz="457200" rtl="0" eaLnBrk="1" fontAlgn="auto" latinLnBrk="0" hangingPunct="1">
                        <a:lnSpc>
                          <a:spcPct val="115000"/>
                        </a:lnSpc>
                        <a:spcBef>
                          <a:spcPts val="0"/>
                        </a:spcBef>
                        <a:spcAft>
                          <a:spcPts val="0"/>
                        </a:spcAft>
                        <a:buClrTx/>
                        <a:buSzTx/>
                        <a:buFontTx/>
                        <a:buNone/>
                        <a:tabLst/>
                        <a:defRPr/>
                      </a:pPr>
                      <a:r>
                        <a:rPr lang="en-IN" sz="1600" b="0" kern="1200" dirty="0">
                          <a:solidFill>
                            <a:schemeClr val="dk1"/>
                          </a:solidFill>
                          <a:effectLst/>
                          <a:latin typeface="+mn-lt"/>
                          <a:ea typeface="+mn-ea"/>
                          <a:cs typeface="+mn-cs"/>
                        </a:rPr>
                        <a:t>Linear Regression, Assumptions, Model Evaluation (RMSE, R²)</a:t>
                      </a:r>
                      <a:r>
                        <a:rPr lang="en-IN" sz="1600" b="0" dirty="0">
                          <a:effectLst/>
                          <a:latin typeface="+mn-lt"/>
                        </a:rPr>
                        <a:t> </a:t>
                      </a:r>
                      <a:r>
                        <a:rPr lang="en-IN" sz="1600" b="0" kern="1200" dirty="0">
                          <a:solidFill>
                            <a:schemeClr val="dk1"/>
                          </a:solidFill>
                          <a:effectLst/>
                          <a:latin typeface="+mn-lt"/>
                          <a:ea typeface="+mn-ea"/>
                          <a:cs typeface="+mn-cs"/>
                        </a:rPr>
                        <a:t>	</a:t>
                      </a:r>
                    </a:p>
                    <a:p>
                      <a:pPr algn="l">
                        <a:lnSpc>
                          <a:spcPct val="115000"/>
                        </a:lnSpc>
                      </a:pPr>
                      <a:endParaRPr lang="en-IN" sz="1600" b="0" kern="100" dirty="0">
                        <a:effectLst/>
                        <a:latin typeface="+mn-lt"/>
                        <a:cs typeface="Tunga" panose="020B0502040204020203" pitchFamily="34" charset="0"/>
                      </a:endParaRPr>
                    </a:p>
                  </a:txBody>
                  <a:tcPr marL="9525" marR="9525" marT="9525" marB="9525" anchor="ctr"/>
                </a:tc>
                <a:tc>
                  <a:txBody>
                    <a:bodyPr/>
                    <a:lstStyle/>
                    <a:p>
                      <a:pPr algn="l"/>
                      <a:r>
                        <a:rPr lang="en-US" sz="1600" b="0" dirty="0" err="1">
                          <a:latin typeface="+mn-lt"/>
                        </a:rPr>
                        <a:t>Vaibhavi</a:t>
                      </a:r>
                      <a:endParaRPr lang="en-US" sz="1600" b="0" dirty="0">
                        <a:latin typeface="+mn-lt"/>
                      </a:endParaRPr>
                    </a:p>
                  </a:txBody>
                  <a:tcPr/>
                </a:tc>
                <a:extLst>
                  <a:ext uri="{0D108BD9-81ED-4DB2-BD59-A6C34878D82A}">
                    <a16:rowId xmlns:a16="http://schemas.microsoft.com/office/drawing/2014/main" val="3124274729"/>
                  </a:ext>
                </a:extLst>
              </a:tr>
              <a:tr h="391208">
                <a:tc>
                  <a:txBody>
                    <a:bodyPr/>
                    <a:lstStyle/>
                    <a:p>
                      <a:pPr algn="l"/>
                      <a:r>
                        <a:rPr lang="en-US" sz="1600" b="0" dirty="0">
                          <a:latin typeface="+mn-lt"/>
                        </a:rPr>
                        <a:t>5</a:t>
                      </a:r>
                    </a:p>
                  </a:txBody>
                  <a:tcPr/>
                </a:tc>
                <a:tc>
                  <a:txBody>
                    <a:bodyPr/>
                    <a:lstStyle/>
                    <a:p>
                      <a:pPr algn="l">
                        <a:lnSpc>
                          <a:spcPct val="115000"/>
                        </a:lnSpc>
                      </a:pPr>
                      <a:r>
                        <a:rPr lang="en-IN" sz="1600" b="0" kern="100" dirty="0">
                          <a:effectLst/>
                          <a:latin typeface="+mn-lt"/>
                          <a:ea typeface="Times New Roman" panose="02020603050405020304" pitchFamily="18" charset="0"/>
                          <a:cs typeface="Tunga" panose="020B0502040204020203" pitchFamily="34" charset="0"/>
                        </a:rPr>
                        <a:t>Classification</a:t>
                      </a:r>
                    </a:p>
                  </a:txBody>
                  <a:tcPr marL="9525" marR="9525" marT="9525" marB="9525" anchor="ctr"/>
                </a:tc>
                <a:tc>
                  <a:txBody>
                    <a:bodyPr/>
                    <a:lstStyle/>
                    <a:p>
                      <a:pPr algn="l"/>
                      <a:r>
                        <a:rPr lang="en-IN" sz="1600" b="0" kern="100" dirty="0">
                          <a:effectLst/>
                          <a:latin typeface="+mn-lt"/>
                          <a:ea typeface="Times New Roman" panose="02020603050405020304" pitchFamily="18" charset="0"/>
                          <a:cs typeface="Tunga" panose="020B0502040204020203" pitchFamily="34" charset="0"/>
                        </a:rPr>
                        <a:t>Classification vs Regression, Logistic Regression, Decision Boundaries</a:t>
                      </a:r>
                    </a:p>
                  </a:txBody>
                  <a:tcPr marL="68580" marR="68580" marT="0" marB="0"/>
                </a:tc>
                <a:tc>
                  <a:txBody>
                    <a:bodyPr/>
                    <a:lstStyle/>
                    <a:p>
                      <a:pPr algn="l"/>
                      <a:endParaRPr lang="en-US" sz="1600" b="0" dirty="0">
                        <a:latin typeface="+mn-lt"/>
                      </a:endParaRPr>
                    </a:p>
                  </a:txBody>
                  <a:tcPr/>
                </a:tc>
                <a:extLst>
                  <a:ext uri="{0D108BD9-81ED-4DB2-BD59-A6C34878D82A}">
                    <a16:rowId xmlns:a16="http://schemas.microsoft.com/office/drawing/2014/main" val="4063030657"/>
                  </a:ext>
                </a:extLst>
              </a:tr>
              <a:tr h="391208">
                <a:tc>
                  <a:txBody>
                    <a:bodyPr/>
                    <a:lstStyle/>
                    <a:p>
                      <a:pPr algn="l"/>
                      <a:r>
                        <a:rPr lang="en-US" sz="1600" b="0" dirty="0">
                          <a:latin typeface="+mn-lt"/>
                        </a:rPr>
                        <a:t>6</a:t>
                      </a:r>
                    </a:p>
                  </a:txBody>
                  <a:tcPr/>
                </a:tc>
                <a:tc>
                  <a:txBody>
                    <a:bodyPr/>
                    <a:lstStyle/>
                    <a:p>
                      <a:pPr algn="l">
                        <a:lnSpc>
                          <a:spcPct val="115000"/>
                        </a:lnSpc>
                      </a:pPr>
                      <a:r>
                        <a:rPr lang="en-IN" sz="1600" b="0" kern="100" dirty="0">
                          <a:effectLst/>
                          <a:latin typeface="+mn-lt"/>
                          <a:ea typeface="Times New Roman" panose="02020603050405020304" pitchFamily="18" charset="0"/>
                          <a:cs typeface="Tunga" panose="020B0502040204020203" pitchFamily="34" charset="0"/>
                        </a:rPr>
                        <a:t>Classification</a:t>
                      </a:r>
                    </a:p>
                  </a:txBody>
                  <a:tcPr marL="9525" marR="9525" marT="9525" marB="9525" anchor="ctr"/>
                </a:tc>
                <a:tc>
                  <a:txBody>
                    <a:bodyPr/>
                    <a:lstStyle/>
                    <a:p>
                      <a:pPr algn="l"/>
                      <a:r>
                        <a:rPr lang="en-IN" sz="1600" b="0" kern="100" dirty="0">
                          <a:effectLst/>
                          <a:latin typeface="+mn-lt"/>
                          <a:ea typeface="Times New Roman" panose="02020603050405020304" pitchFamily="18" charset="0"/>
                          <a:cs typeface="Tunga" panose="020B0502040204020203" pitchFamily="34" charset="0"/>
                        </a:rPr>
                        <a:t>Decision Trees, Confusion Matrix, Precision-Recall, ROC Curve</a:t>
                      </a:r>
                    </a:p>
                  </a:txBody>
                  <a:tcPr marL="68580" marR="68580" marT="0" marB="0"/>
                </a:tc>
                <a:tc>
                  <a:txBody>
                    <a:bodyPr/>
                    <a:lstStyle/>
                    <a:p>
                      <a:pPr algn="l"/>
                      <a:r>
                        <a:rPr lang="en-US" sz="1600" b="0" dirty="0">
                          <a:latin typeface="+mn-lt"/>
                        </a:rPr>
                        <a:t>Neha</a:t>
                      </a:r>
                    </a:p>
                  </a:txBody>
                  <a:tcPr/>
                </a:tc>
                <a:extLst>
                  <a:ext uri="{0D108BD9-81ED-4DB2-BD59-A6C34878D82A}">
                    <a16:rowId xmlns:a16="http://schemas.microsoft.com/office/drawing/2014/main" val="3049375294"/>
                  </a:ext>
                </a:extLst>
              </a:tr>
              <a:tr h="542410">
                <a:tc>
                  <a:txBody>
                    <a:bodyPr/>
                    <a:lstStyle/>
                    <a:p>
                      <a:pPr algn="l"/>
                      <a:r>
                        <a:rPr lang="en-US" sz="1600" b="0" dirty="0">
                          <a:latin typeface="+mn-lt"/>
                        </a:rPr>
                        <a:t>7</a:t>
                      </a:r>
                    </a:p>
                  </a:txBody>
                  <a:tcPr/>
                </a:tc>
                <a:tc>
                  <a:txBody>
                    <a:bodyPr/>
                    <a:lstStyle/>
                    <a:p>
                      <a:pPr algn="l"/>
                      <a:r>
                        <a:rPr lang="en-IN" sz="1600" b="0" kern="1200" dirty="0">
                          <a:solidFill>
                            <a:schemeClr val="dk1"/>
                          </a:solidFill>
                          <a:effectLst/>
                          <a:latin typeface="+mn-lt"/>
                          <a:ea typeface="+mn-ea"/>
                          <a:cs typeface="+mn-cs"/>
                        </a:rPr>
                        <a:t>Ensemble &amp; Tuning</a:t>
                      </a:r>
                      <a:r>
                        <a:rPr lang="en-IN" sz="1600" b="0" dirty="0">
                          <a:effectLst/>
                          <a:latin typeface="+mn-lt"/>
                        </a:rPr>
                        <a:t> </a:t>
                      </a:r>
                      <a:endParaRPr lang="en-US" sz="1600" b="0" dirty="0">
                        <a:latin typeface="+mn-lt"/>
                      </a:endParaRPr>
                    </a:p>
                  </a:txBody>
                  <a:tcPr/>
                </a:tc>
                <a:tc>
                  <a:txBody>
                    <a:bodyPr/>
                    <a:lstStyle/>
                    <a:p>
                      <a:pPr algn="l">
                        <a:lnSpc>
                          <a:spcPct val="115000"/>
                        </a:lnSpc>
                      </a:pPr>
                      <a:r>
                        <a:rPr lang="en-IN" sz="1600" b="0" kern="100" dirty="0">
                          <a:effectLst/>
                          <a:latin typeface="+mn-lt"/>
                          <a:ea typeface="Times New Roman" panose="02020603050405020304" pitchFamily="18" charset="0"/>
                          <a:cs typeface="Tunga" panose="020B0502040204020203" pitchFamily="34" charset="0"/>
                        </a:rPr>
                        <a:t>Ensemble Learning (Random Forest, </a:t>
                      </a:r>
                      <a:r>
                        <a:rPr lang="en-IN" sz="1600" b="0" kern="100" dirty="0" err="1">
                          <a:effectLst/>
                          <a:latin typeface="+mn-lt"/>
                          <a:ea typeface="Times New Roman" panose="02020603050405020304" pitchFamily="18" charset="0"/>
                          <a:cs typeface="Tunga" panose="020B0502040204020203" pitchFamily="34" charset="0"/>
                        </a:rPr>
                        <a:t>XGBoost</a:t>
                      </a:r>
                      <a:r>
                        <a:rPr lang="en-IN" sz="1600" b="0" kern="100" dirty="0">
                          <a:effectLst/>
                          <a:latin typeface="+mn-lt"/>
                          <a:ea typeface="Times New Roman" panose="02020603050405020304" pitchFamily="18" charset="0"/>
                          <a:cs typeface="Tunga" panose="020B0502040204020203" pitchFamily="34" charset="0"/>
                        </a:rPr>
                        <a:t>), Hyperparameter Tuning (</a:t>
                      </a:r>
                      <a:r>
                        <a:rPr lang="en-IN" sz="1600" b="0" kern="100" dirty="0" err="1">
                          <a:effectLst/>
                          <a:latin typeface="+mn-lt"/>
                          <a:ea typeface="Times New Roman" panose="02020603050405020304" pitchFamily="18" charset="0"/>
                          <a:cs typeface="Tunga" panose="020B0502040204020203" pitchFamily="34" charset="0"/>
                        </a:rPr>
                        <a:t>GridSearchCV</a:t>
                      </a:r>
                      <a:r>
                        <a:rPr lang="en-IN" sz="1600" b="0" kern="100" dirty="0">
                          <a:effectLst/>
                          <a:latin typeface="+mn-lt"/>
                          <a:ea typeface="Times New Roman" panose="02020603050405020304" pitchFamily="18" charset="0"/>
                          <a:cs typeface="Tunga" panose="020B0502040204020203" pitchFamily="34" charset="0"/>
                        </a:rPr>
                        <a:t>)</a:t>
                      </a:r>
                    </a:p>
                  </a:txBody>
                  <a:tcPr marL="9525" marR="9525" marT="9525" marB="9525" anchor="ctr"/>
                </a:tc>
                <a:tc>
                  <a:txBody>
                    <a:bodyPr/>
                    <a:lstStyle/>
                    <a:p>
                      <a:pPr algn="l"/>
                      <a:r>
                        <a:rPr lang="en-US" sz="1600" b="0" dirty="0">
                          <a:latin typeface="+mn-lt"/>
                        </a:rPr>
                        <a:t>Neha</a:t>
                      </a:r>
                    </a:p>
                  </a:txBody>
                  <a:tcPr/>
                </a:tc>
                <a:extLst>
                  <a:ext uri="{0D108BD9-81ED-4DB2-BD59-A6C34878D82A}">
                    <a16:rowId xmlns:a16="http://schemas.microsoft.com/office/drawing/2014/main" val="1139214332"/>
                  </a:ext>
                </a:extLst>
              </a:tr>
              <a:tr h="456766">
                <a:tc>
                  <a:txBody>
                    <a:bodyPr/>
                    <a:lstStyle/>
                    <a:p>
                      <a:pPr algn="l"/>
                      <a:r>
                        <a:rPr lang="en-US" sz="1600" b="0" dirty="0">
                          <a:latin typeface="+mn-lt"/>
                        </a:rPr>
                        <a:t>8</a:t>
                      </a:r>
                    </a:p>
                  </a:txBody>
                  <a:tcPr/>
                </a:tc>
                <a:tc>
                  <a:txBody>
                    <a:bodyPr/>
                    <a:lstStyle/>
                    <a:p>
                      <a:pPr algn="l"/>
                      <a:r>
                        <a:rPr lang="en-IN" sz="1600" b="0" kern="100" dirty="0">
                          <a:effectLst/>
                          <a:latin typeface="+mn-lt"/>
                          <a:ea typeface="Times New Roman" panose="02020603050405020304" pitchFamily="18" charset="0"/>
                          <a:cs typeface="Tunga" panose="020B0502040204020203" pitchFamily="34" charset="0"/>
                        </a:rPr>
                        <a:t>Unsupervised Learning</a:t>
                      </a:r>
                    </a:p>
                  </a:txBody>
                  <a:tcPr marL="68580" marR="68580" marT="0" marB="0"/>
                </a:tc>
                <a:tc>
                  <a:txBody>
                    <a:bodyPr/>
                    <a:lstStyle/>
                    <a:p>
                      <a:pPr algn="l"/>
                      <a:r>
                        <a:rPr lang="en-IN" sz="1600" b="0" kern="100" dirty="0">
                          <a:effectLst/>
                          <a:latin typeface="+mn-lt"/>
                          <a:ea typeface="Times New Roman" panose="02020603050405020304" pitchFamily="18" charset="0"/>
                          <a:cs typeface="Tunga" panose="020B0502040204020203" pitchFamily="34" charset="0"/>
                        </a:rPr>
                        <a:t>Clustering (K-Means, Hierarchical), PCA</a:t>
                      </a:r>
                    </a:p>
                  </a:txBody>
                  <a:tcPr marL="68580" marR="68580" marT="0" marB="0"/>
                </a:tc>
                <a:tc>
                  <a:txBody>
                    <a:bodyPr/>
                    <a:lstStyle/>
                    <a:p>
                      <a:pPr algn="l"/>
                      <a:r>
                        <a:rPr lang="en-US" sz="1600" b="0" dirty="0">
                          <a:latin typeface="+mn-lt"/>
                        </a:rPr>
                        <a:t>Jamuna</a:t>
                      </a:r>
                    </a:p>
                  </a:txBody>
                  <a:tcPr/>
                </a:tc>
                <a:extLst>
                  <a:ext uri="{0D108BD9-81ED-4DB2-BD59-A6C34878D82A}">
                    <a16:rowId xmlns:a16="http://schemas.microsoft.com/office/drawing/2014/main" val="2687416964"/>
                  </a:ext>
                </a:extLst>
              </a:tr>
              <a:tr h="456766">
                <a:tc>
                  <a:txBody>
                    <a:bodyPr/>
                    <a:lstStyle/>
                    <a:p>
                      <a:pPr algn="l"/>
                      <a:r>
                        <a:rPr lang="en-US" sz="1600" b="0" dirty="0">
                          <a:latin typeface="+mn-lt"/>
                        </a:rPr>
                        <a:t>9</a:t>
                      </a:r>
                    </a:p>
                  </a:txBody>
                  <a:tcPr/>
                </a:tc>
                <a:tc>
                  <a:txBody>
                    <a:bodyPr/>
                    <a:lstStyle/>
                    <a:p>
                      <a:pPr algn="l"/>
                      <a:r>
                        <a:rPr lang="en-IN" sz="1600" b="0" kern="100" dirty="0">
                          <a:effectLst/>
                          <a:latin typeface="+mn-lt"/>
                          <a:ea typeface="Times New Roman" panose="02020603050405020304" pitchFamily="18" charset="0"/>
                          <a:cs typeface="Tunga" panose="020B0502040204020203" pitchFamily="34" charset="0"/>
                        </a:rPr>
                        <a:t>Feature Engineering</a:t>
                      </a:r>
                    </a:p>
                  </a:txBody>
                  <a:tcPr marL="68580" marR="68580" marT="0" marB="0"/>
                </a:tc>
                <a:tc>
                  <a:txBody>
                    <a:bodyPr/>
                    <a:lstStyle/>
                    <a:p>
                      <a:pPr algn="l">
                        <a:lnSpc>
                          <a:spcPct val="115000"/>
                        </a:lnSpc>
                      </a:pPr>
                      <a:r>
                        <a:rPr lang="en-IN" sz="1600" b="0" kern="100" dirty="0">
                          <a:effectLst/>
                          <a:latin typeface="+mn-lt"/>
                          <a:ea typeface="Times New Roman" panose="02020603050405020304" pitchFamily="18" charset="0"/>
                          <a:cs typeface="Tunga" panose="020B0502040204020203" pitchFamily="34" charset="0"/>
                        </a:rPr>
                        <a:t>Feature Selection, Feature Engineering, Bias-Variance </a:t>
                      </a:r>
                      <a:r>
                        <a:rPr lang="en-IN" sz="1600" b="0" kern="100" dirty="0" err="1">
                          <a:effectLst/>
                          <a:latin typeface="+mn-lt"/>
                          <a:ea typeface="Times New Roman" panose="02020603050405020304" pitchFamily="18" charset="0"/>
                          <a:cs typeface="Tunga" panose="020B0502040204020203" pitchFamily="34" charset="0"/>
                        </a:rPr>
                        <a:t>Tradeoff</a:t>
                      </a:r>
                      <a:endParaRPr lang="en-IN" sz="1600" b="0" kern="100" dirty="0">
                        <a:effectLst/>
                        <a:latin typeface="+mn-lt"/>
                        <a:ea typeface="Times New Roman" panose="02020603050405020304" pitchFamily="18" charset="0"/>
                        <a:cs typeface="Tunga" panose="020B0502040204020203" pitchFamily="34" charset="0"/>
                      </a:endParaRPr>
                    </a:p>
                  </a:txBody>
                  <a:tcPr marL="9525" marR="9525" marT="9525" marB="9525" anchor="ctr"/>
                </a:tc>
                <a:tc>
                  <a:txBody>
                    <a:bodyPr/>
                    <a:lstStyle/>
                    <a:p>
                      <a:pPr algn="l"/>
                      <a:r>
                        <a:rPr lang="en-US" sz="1600" b="0" dirty="0">
                          <a:latin typeface="+mn-lt"/>
                        </a:rPr>
                        <a:t>Jamuna</a:t>
                      </a:r>
                    </a:p>
                  </a:txBody>
                  <a:tcPr/>
                </a:tc>
                <a:extLst>
                  <a:ext uri="{0D108BD9-81ED-4DB2-BD59-A6C34878D82A}">
                    <a16:rowId xmlns:a16="http://schemas.microsoft.com/office/drawing/2014/main" val="2409664249"/>
                  </a:ext>
                </a:extLst>
              </a:tr>
              <a:tr h="391208">
                <a:tc>
                  <a:txBody>
                    <a:bodyPr/>
                    <a:lstStyle/>
                    <a:p>
                      <a:pPr algn="l"/>
                      <a:r>
                        <a:rPr lang="en-US" sz="1600" b="0" dirty="0">
                          <a:latin typeface="+mn-lt"/>
                        </a:rPr>
                        <a:t>10</a:t>
                      </a:r>
                    </a:p>
                  </a:txBody>
                  <a:tcPr/>
                </a:tc>
                <a:tc>
                  <a:txBody>
                    <a:bodyPr/>
                    <a:lstStyle/>
                    <a:p>
                      <a:pPr algn="l"/>
                      <a:r>
                        <a:rPr lang="en-IN" sz="1600" b="0" kern="100" dirty="0">
                          <a:effectLst/>
                          <a:latin typeface="+mn-lt"/>
                          <a:ea typeface="Times New Roman" panose="02020603050405020304" pitchFamily="18" charset="0"/>
                          <a:cs typeface="Tunga" panose="020B0502040204020203" pitchFamily="34" charset="0"/>
                        </a:rPr>
                        <a:t> Deployment</a:t>
                      </a:r>
                    </a:p>
                  </a:txBody>
                  <a:tcPr marL="68580" marR="68580" marT="0" marB="0"/>
                </a:tc>
                <a:tc>
                  <a:txBody>
                    <a:bodyPr/>
                    <a:lstStyle/>
                    <a:p>
                      <a:pPr algn="l">
                        <a:lnSpc>
                          <a:spcPct val="115000"/>
                        </a:lnSpc>
                      </a:pPr>
                      <a:r>
                        <a:rPr lang="en-IN" sz="1600" b="0" kern="100" dirty="0">
                          <a:effectLst/>
                          <a:latin typeface="+mn-lt"/>
                        </a:rPr>
                        <a:t>ML operations pipeline &amp; Model Deployment</a:t>
                      </a:r>
                      <a:endParaRPr lang="en-IN" sz="1600" b="0" kern="100" dirty="0">
                        <a:effectLst/>
                        <a:latin typeface="+mn-lt"/>
                        <a:cs typeface="Tunga" panose="020B0502040204020203" pitchFamily="34" charset="0"/>
                      </a:endParaRPr>
                    </a:p>
                  </a:txBody>
                  <a:tcPr/>
                </a:tc>
                <a:tc>
                  <a:txBody>
                    <a:bodyPr/>
                    <a:lstStyle/>
                    <a:p>
                      <a:pPr algn="l"/>
                      <a:r>
                        <a:rPr lang="en-US" sz="1600" b="0" dirty="0">
                          <a:latin typeface="+mn-lt"/>
                        </a:rPr>
                        <a:t>Rajesh</a:t>
                      </a:r>
                    </a:p>
                  </a:txBody>
                  <a:tcPr/>
                </a:tc>
                <a:extLst>
                  <a:ext uri="{0D108BD9-81ED-4DB2-BD59-A6C34878D82A}">
                    <a16:rowId xmlns:a16="http://schemas.microsoft.com/office/drawing/2014/main" val="3543388473"/>
                  </a:ext>
                </a:extLst>
              </a:tr>
              <a:tr h="596306">
                <a:tc>
                  <a:txBody>
                    <a:bodyPr/>
                    <a:lstStyle/>
                    <a:p>
                      <a:pPr algn="l"/>
                      <a:r>
                        <a:rPr lang="en-US" sz="1600" b="0" dirty="0">
                          <a:latin typeface="+mn-lt"/>
                        </a:rPr>
                        <a:t>11-12</a:t>
                      </a:r>
                    </a:p>
                  </a:txBody>
                  <a:tcPr/>
                </a:tc>
                <a:tc>
                  <a:txBody>
                    <a:bodyPr/>
                    <a:lstStyle/>
                    <a:p>
                      <a:pPr algn="l"/>
                      <a:r>
                        <a:rPr lang="en-IN" sz="1600" b="0" kern="100" dirty="0">
                          <a:effectLst/>
                          <a:latin typeface="+mn-lt"/>
                          <a:ea typeface="Times New Roman" panose="02020603050405020304" pitchFamily="18" charset="0"/>
                          <a:cs typeface="Tunga" panose="020B0502040204020203" pitchFamily="34" charset="0"/>
                        </a:rPr>
                        <a:t>Capstone Project</a:t>
                      </a:r>
                    </a:p>
                  </a:txBody>
                  <a:tcPr marL="68580" marR="68580" marT="0" marB="0"/>
                </a:tc>
                <a:tc>
                  <a:txBody>
                    <a:bodyPr/>
                    <a:lstStyle/>
                    <a:p>
                      <a:pPr algn="l"/>
                      <a:r>
                        <a:rPr lang="en-IN" sz="1600" b="0" kern="100" dirty="0">
                          <a:effectLst/>
                          <a:latin typeface="+mn-lt"/>
                          <a:ea typeface="Times New Roman" panose="02020603050405020304" pitchFamily="18" charset="0"/>
                          <a:cs typeface="Tunga" panose="020B0502040204020203" pitchFamily="34" charset="0"/>
                        </a:rPr>
                        <a:t>End-to-End Capstone Project</a:t>
                      </a:r>
                    </a:p>
                  </a:txBody>
                  <a:tcPr marL="68580" marR="68580" marT="0" marB="0"/>
                </a:tc>
                <a:tc>
                  <a:txBody>
                    <a:bodyPr/>
                    <a:lstStyle/>
                    <a:p>
                      <a:pPr algn="l"/>
                      <a:r>
                        <a:rPr lang="en-US" sz="1600" b="0" dirty="0">
                          <a:latin typeface="+mn-lt"/>
                        </a:rPr>
                        <a:t>Kavitha</a:t>
                      </a:r>
                    </a:p>
                  </a:txBody>
                  <a:tcPr/>
                </a:tc>
                <a:extLst>
                  <a:ext uri="{0D108BD9-81ED-4DB2-BD59-A6C34878D82A}">
                    <a16:rowId xmlns:a16="http://schemas.microsoft.com/office/drawing/2014/main" val="3012891452"/>
                  </a:ext>
                </a:extLst>
              </a:tr>
            </a:tbl>
          </a:graphicData>
        </a:graphic>
      </p:graphicFrame>
      <p:sp>
        <p:nvSpPr>
          <p:cNvPr id="10" name="Rectangle 9">
            <a:extLst>
              <a:ext uri="{FF2B5EF4-FFF2-40B4-BE49-F238E27FC236}">
                <a16:creationId xmlns:a16="http://schemas.microsoft.com/office/drawing/2014/main" id="{31EAF265-28CC-2D3F-B395-57F30ED6D660}"/>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2914459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37565-44B8-12BF-DD92-051834F373B5}"/>
              </a:ext>
            </a:extLst>
          </p:cNvPr>
          <p:cNvSpPr>
            <a:spLocks noGrp="1"/>
          </p:cNvSpPr>
          <p:nvPr>
            <p:ph type="title"/>
          </p:nvPr>
        </p:nvSpPr>
        <p:spPr/>
        <p:txBody>
          <a:bodyPr/>
          <a:lstStyle/>
          <a:p>
            <a:r>
              <a:rPr lang="en-IN" b="1" dirty="0"/>
              <a:t>Tools and Technologies</a:t>
            </a:r>
          </a:p>
        </p:txBody>
      </p:sp>
      <p:sp>
        <p:nvSpPr>
          <p:cNvPr id="3" name="Content Placeholder 2">
            <a:extLst>
              <a:ext uri="{FF2B5EF4-FFF2-40B4-BE49-F238E27FC236}">
                <a16:creationId xmlns:a16="http://schemas.microsoft.com/office/drawing/2014/main" id="{B228154C-C09C-E834-E3EA-ECFA920BFF1F}"/>
              </a:ext>
            </a:extLst>
          </p:cNvPr>
          <p:cNvSpPr>
            <a:spLocks noGrp="1"/>
          </p:cNvSpPr>
          <p:nvPr>
            <p:ph idx="1"/>
          </p:nvPr>
        </p:nvSpPr>
        <p:spPr/>
        <p:txBody>
          <a:bodyPr/>
          <a:lstStyle/>
          <a:p>
            <a:pPr>
              <a:buFont typeface="Arial" panose="020B0604020202020204" pitchFamily="34" charset="0"/>
              <a:buChar char="•"/>
            </a:pPr>
            <a:r>
              <a:rPr lang="en-IN" dirty="0"/>
              <a:t>Tools for Data Handling and Preprocessing</a:t>
            </a:r>
          </a:p>
          <a:p>
            <a:pPr marL="742950" lvl="1" indent="-285750">
              <a:buFont typeface="Arial" panose="020B0604020202020204" pitchFamily="34" charset="0"/>
              <a:buChar char="•"/>
            </a:pPr>
            <a:r>
              <a:rPr lang="en-IN" dirty="0"/>
              <a:t>Python, Pandas, </a:t>
            </a:r>
            <a:r>
              <a:rPr lang="en-IN" dirty="0" err="1"/>
              <a:t>Numpy</a:t>
            </a:r>
            <a:r>
              <a:rPr lang="en-IN" dirty="0"/>
              <a:t>, Power BI.</a:t>
            </a:r>
          </a:p>
          <a:p>
            <a:pPr>
              <a:buFont typeface="Arial" panose="020B0604020202020204" pitchFamily="34" charset="0"/>
              <a:buChar char="•"/>
            </a:pPr>
            <a:r>
              <a:rPr lang="en-IN" dirty="0"/>
              <a:t>Tools for Machine Learning</a:t>
            </a:r>
          </a:p>
          <a:p>
            <a:pPr marL="742950" lvl="1" indent="-285750">
              <a:buFont typeface="Arial" panose="020B0604020202020204" pitchFamily="34" charset="0"/>
              <a:buChar char="•"/>
            </a:pPr>
            <a:r>
              <a:rPr lang="en-IN" dirty="0"/>
              <a:t>TensorFlow, </a:t>
            </a:r>
            <a:r>
              <a:rPr lang="en-IN" dirty="0" err="1"/>
              <a:t>Keras</a:t>
            </a:r>
            <a:r>
              <a:rPr lang="en-IN" dirty="0"/>
              <a:t>, Scikit-learn.</a:t>
            </a:r>
          </a:p>
          <a:p>
            <a:pPr>
              <a:buFont typeface="Arial" panose="020B0604020202020204" pitchFamily="34" charset="0"/>
              <a:buChar char="•"/>
            </a:pPr>
            <a:r>
              <a:rPr lang="en-IN" dirty="0"/>
              <a:t>Tools for NLP and LLMs</a:t>
            </a:r>
          </a:p>
          <a:p>
            <a:pPr marL="742950" lvl="1" indent="-285750">
              <a:buFont typeface="Arial" panose="020B0604020202020204" pitchFamily="34" charset="0"/>
              <a:buChar char="•"/>
            </a:pPr>
            <a:r>
              <a:rPr lang="en-IN" dirty="0" err="1"/>
              <a:t>HuggingFace</a:t>
            </a:r>
            <a:r>
              <a:rPr lang="en-IN" dirty="0"/>
              <a:t>, </a:t>
            </a:r>
            <a:r>
              <a:rPr lang="en-IN" dirty="0" err="1"/>
              <a:t>SpaCy</a:t>
            </a:r>
            <a:r>
              <a:rPr lang="en-IN" dirty="0"/>
              <a:t>, GPT, BERT.</a:t>
            </a:r>
          </a:p>
          <a:p>
            <a:pPr>
              <a:buFont typeface="Arial" panose="020B0604020202020204" pitchFamily="34" charset="0"/>
              <a:buChar char="•"/>
            </a:pPr>
            <a:r>
              <a:rPr lang="en-IN" dirty="0"/>
              <a:t>Cloud Tools for Deployment</a:t>
            </a:r>
          </a:p>
          <a:p>
            <a:pPr marL="742950" lvl="1" indent="-285750">
              <a:buFont typeface="Arial" panose="020B0604020202020204" pitchFamily="34" charset="0"/>
              <a:buChar char="•"/>
            </a:pPr>
            <a:r>
              <a:rPr lang="en-IN" dirty="0"/>
              <a:t>AWS, Azure, Google Cloud.</a:t>
            </a:r>
          </a:p>
          <a:p>
            <a:endParaRPr lang="en-US" dirty="0"/>
          </a:p>
        </p:txBody>
      </p:sp>
      <p:sp>
        <p:nvSpPr>
          <p:cNvPr id="4" name="Rectangle 3">
            <a:extLst>
              <a:ext uri="{FF2B5EF4-FFF2-40B4-BE49-F238E27FC236}">
                <a16:creationId xmlns:a16="http://schemas.microsoft.com/office/drawing/2014/main" id="{AC7C0B40-02E0-3D82-2EA3-F1A9FB3290C5}"/>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6316622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97DF1-E76E-5C2C-5C07-47394966F60F}"/>
              </a:ext>
            </a:extLst>
          </p:cNvPr>
          <p:cNvSpPr>
            <a:spLocks noGrp="1"/>
          </p:cNvSpPr>
          <p:nvPr>
            <p:ph type="title"/>
          </p:nvPr>
        </p:nvSpPr>
        <p:spPr/>
        <p:txBody>
          <a:bodyPr/>
          <a:lstStyle/>
          <a:p>
            <a:r>
              <a:rPr lang="en-IN" dirty="0"/>
              <a:t>Success Stories and Case Studies</a:t>
            </a:r>
            <a:endParaRPr lang="en-US" dirty="0"/>
          </a:p>
        </p:txBody>
      </p:sp>
      <p:sp>
        <p:nvSpPr>
          <p:cNvPr id="3" name="Content Placeholder 2">
            <a:extLst>
              <a:ext uri="{FF2B5EF4-FFF2-40B4-BE49-F238E27FC236}">
                <a16:creationId xmlns:a16="http://schemas.microsoft.com/office/drawing/2014/main" id="{D46B9B6B-EB8C-AADF-BF30-F86722356CB7}"/>
              </a:ext>
            </a:extLst>
          </p:cNvPr>
          <p:cNvSpPr>
            <a:spLocks noGrp="1"/>
          </p:cNvSpPr>
          <p:nvPr>
            <p:ph idx="1"/>
          </p:nvPr>
        </p:nvSpPr>
        <p:spPr/>
        <p:txBody>
          <a:bodyPr/>
          <a:lstStyle/>
          <a:p>
            <a:r>
              <a:rPr lang="en-IN" dirty="0"/>
              <a:t>ML Success Stories</a:t>
            </a:r>
          </a:p>
          <a:p>
            <a:pPr lvl="1"/>
            <a:r>
              <a:rPr lang="en-IN" dirty="0"/>
              <a:t>Use cases where machine learning models have made a significant impact.</a:t>
            </a:r>
          </a:p>
          <a:p>
            <a:r>
              <a:rPr lang="en-IN" dirty="0"/>
              <a:t>Impact of Capstone Projects</a:t>
            </a:r>
          </a:p>
          <a:p>
            <a:pPr lvl="1"/>
            <a:r>
              <a:rPr lang="en-IN" dirty="0"/>
              <a:t>Showcase 10 sessions by building end to end project and deploy</a:t>
            </a:r>
          </a:p>
          <a:p>
            <a:endParaRPr lang="en-US" dirty="0"/>
          </a:p>
        </p:txBody>
      </p:sp>
      <p:sp>
        <p:nvSpPr>
          <p:cNvPr id="4" name="Rectangle 3">
            <a:extLst>
              <a:ext uri="{FF2B5EF4-FFF2-40B4-BE49-F238E27FC236}">
                <a16:creationId xmlns:a16="http://schemas.microsoft.com/office/drawing/2014/main" id="{3BA07AFB-DFB8-EF52-0ECE-6DE39236FA76}"/>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9534611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8DBDB1-7C47-48A8-005E-7962EC8D3F4A}"/>
              </a:ext>
            </a:extLst>
          </p:cNvPr>
          <p:cNvSpPr>
            <a:spLocks noGrp="1"/>
          </p:cNvSpPr>
          <p:nvPr>
            <p:ph type="title"/>
          </p:nvPr>
        </p:nvSpPr>
        <p:spPr/>
        <p:txBody>
          <a:bodyPr/>
          <a:lstStyle/>
          <a:p>
            <a:r>
              <a:rPr lang="en-IN" dirty="0"/>
              <a:t>Overview</a:t>
            </a:r>
          </a:p>
        </p:txBody>
      </p:sp>
      <p:sp>
        <p:nvSpPr>
          <p:cNvPr id="3" name="Content Placeholder 2">
            <a:extLst>
              <a:ext uri="{FF2B5EF4-FFF2-40B4-BE49-F238E27FC236}">
                <a16:creationId xmlns:a16="http://schemas.microsoft.com/office/drawing/2014/main" id="{E40FD9B7-4C4C-C84C-4181-1B51A6A95DBC}"/>
              </a:ext>
            </a:extLst>
          </p:cNvPr>
          <p:cNvSpPr>
            <a:spLocks noGrp="1"/>
          </p:cNvSpPr>
          <p:nvPr>
            <p:ph idx="1"/>
          </p:nvPr>
        </p:nvSpPr>
        <p:spPr/>
        <p:txBody>
          <a:bodyPr/>
          <a:lstStyle/>
          <a:p>
            <a:r>
              <a:rPr lang="en-US" dirty="0"/>
              <a:t>Designed to bridge the gap between AI concepts and practical implementations.</a:t>
            </a:r>
          </a:p>
          <a:p>
            <a:r>
              <a:rPr lang="en-US" dirty="0"/>
              <a:t>We will be working with</a:t>
            </a:r>
          </a:p>
          <a:p>
            <a:pPr lvl="1"/>
            <a:r>
              <a:rPr lang="en-US" dirty="0"/>
              <a:t>Large Language Models (LLMs)</a:t>
            </a:r>
          </a:p>
          <a:p>
            <a:pPr lvl="1"/>
            <a:r>
              <a:rPr lang="en-US" dirty="0"/>
              <a:t>Retrieval-Augmented Generation (RAG)</a:t>
            </a:r>
          </a:p>
          <a:p>
            <a:pPr lvl="1"/>
            <a:r>
              <a:rPr lang="en-US" dirty="0"/>
              <a:t>NLP models,</a:t>
            </a:r>
          </a:p>
          <a:p>
            <a:pPr lvl="1"/>
            <a:r>
              <a:rPr lang="en-US" dirty="0"/>
              <a:t>Reinforcement learning</a:t>
            </a:r>
          </a:p>
          <a:p>
            <a:pPr lvl="1"/>
            <a:r>
              <a:rPr lang="en-US" dirty="0"/>
              <a:t>AI deployment strategies.</a:t>
            </a:r>
          </a:p>
        </p:txBody>
      </p:sp>
    </p:spTree>
    <p:extLst>
      <p:ext uri="{BB962C8B-B14F-4D97-AF65-F5344CB8AC3E}">
        <p14:creationId xmlns:p14="http://schemas.microsoft.com/office/powerpoint/2010/main" val="19030953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F52EB1-1010-F202-29C8-DF2FB70DCC1B}"/>
              </a:ext>
            </a:extLst>
          </p:cNvPr>
          <p:cNvSpPr>
            <a:spLocks noGrp="1"/>
          </p:cNvSpPr>
          <p:nvPr>
            <p:ph type="title"/>
          </p:nvPr>
        </p:nvSpPr>
        <p:spPr/>
        <p:txBody>
          <a:bodyPr/>
          <a:lstStyle/>
          <a:p>
            <a:r>
              <a:rPr lang="en-US" dirty="0"/>
              <a:t>Who Should Join</a:t>
            </a:r>
          </a:p>
        </p:txBody>
      </p:sp>
      <p:sp>
        <p:nvSpPr>
          <p:cNvPr id="3" name="Content Placeholder 2">
            <a:extLst>
              <a:ext uri="{FF2B5EF4-FFF2-40B4-BE49-F238E27FC236}">
                <a16:creationId xmlns:a16="http://schemas.microsoft.com/office/drawing/2014/main" id="{4BB0979F-9305-5151-6881-447C2FC4AC35}"/>
              </a:ext>
            </a:extLst>
          </p:cNvPr>
          <p:cNvSpPr>
            <a:spLocks noGrp="1"/>
          </p:cNvSpPr>
          <p:nvPr>
            <p:ph idx="1"/>
          </p:nvPr>
        </p:nvSpPr>
        <p:spPr>
          <a:xfrm>
            <a:off x="485942" y="2108200"/>
            <a:ext cx="11029615" cy="3937000"/>
          </a:xfrm>
        </p:spPr>
        <p:txBody>
          <a:bodyPr>
            <a:normAutofit/>
          </a:bodyPr>
          <a:lstStyle/>
          <a:p>
            <a:pPr lvl="1"/>
            <a:r>
              <a:rPr lang="en-US" sz="1800" dirty="0"/>
              <a:t>AI enthusiasts, developers, and professionals looking to deepen their practical AI skills.</a:t>
            </a:r>
          </a:p>
          <a:p>
            <a:pPr lvl="1"/>
            <a:r>
              <a:rPr lang="en-US" sz="1800" dirty="0"/>
              <a:t>Anyone with </a:t>
            </a:r>
            <a:r>
              <a:rPr lang="en-US" sz="1800" b="1" dirty="0"/>
              <a:t>basic Python programming knowledge</a:t>
            </a:r>
          </a:p>
          <a:p>
            <a:pPr lvl="2"/>
            <a:r>
              <a:rPr lang="en-US" sz="1600" dirty="0"/>
              <a:t>Experience with NumPy, Pandas, or ML libraries is helpful but not mandatory</a:t>
            </a:r>
          </a:p>
          <a:p>
            <a:pPr lvl="1"/>
            <a:r>
              <a:rPr lang="en-US" sz="1800" b="1" dirty="0"/>
              <a:t>General</a:t>
            </a:r>
            <a:r>
              <a:rPr lang="en-US" sz="1800" dirty="0"/>
              <a:t> </a:t>
            </a:r>
            <a:r>
              <a:rPr lang="en-US" sz="1800" b="1" dirty="0"/>
              <a:t>understanding of AI concepts</a:t>
            </a:r>
            <a:r>
              <a:rPr lang="en-US" sz="1800" dirty="0"/>
              <a:t> find the sessions easier to follow.</a:t>
            </a:r>
          </a:p>
        </p:txBody>
      </p:sp>
    </p:spTree>
    <p:extLst>
      <p:ext uri="{BB962C8B-B14F-4D97-AF65-F5344CB8AC3E}">
        <p14:creationId xmlns:p14="http://schemas.microsoft.com/office/powerpoint/2010/main" val="40382485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D7643-4382-7B71-4DF4-04AE1E6D474D}"/>
              </a:ext>
            </a:extLst>
          </p:cNvPr>
          <p:cNvSpPr>
            <a:spLocks noGrp="1"/>
          </p:cNvSpPr>
          <p:nvPr>
            <p:ph type="title"/>
          </p:nvPr>
        </p:nvSpPr>
        <p:spPr/>
        <p:txBody>
          <a:bodyPr/>
          <a:lstStyle/>
          <a:p>
            <a:r>
              <a:rPr lang="en-US" dirty="0" err="1"/>
              <a:t>AgENDA</a:t>
            </a:r>
            <a:endParaRPr lang="en-US" dirty="0"/>
          </a:p>
        </p:txBody>
      </p:sp>
      <p:sp>
        <p:nvSpPr>
          <p:cNvPr id="3" name="Content Placeholder 2">
            <a:extLst>
              <a:ext uri="{FF2B5EF4-FFF2-40B4-BE49-F238E27FC236}">
                <a16:creationId xmlns:a16="http://schemas.microsoft.com/office/drawing/2014/main" id="{B401424D-4E77-BD00-56AA-14213CE2590C}"/>
              </a:ext>
            </a:extLst>
          </p:cNvPr>
          <p:cNvSpPr>
            <a:spLocks noGrp="1"/>
          </p:cNvSpPr>
          <p:nvPr>
            <p:ph idx="1"/>
          </p:nvPr>
        </p:nvSpPr>
        <p:spPr>
          <a:xfrm>
            <a:off x="415636" y="2386940"/>
            <a:ext cx="11195171" cy="4136877"/>
          </a:xfrm>
        </p:spPr>
        <p:txBody>
          <a:bodyPr>
            <a:normAutofit fontScale="85000" lnSpcReduction="20000"/>
          </a:bodyPr>
          <a:lstStyle/>
          <a:p>
            <a:r>
              <a:rPr lang="en-IN" dirty="0"/>
              <a:t>Introduction to AI (General)</a:t>
            </a:r>
          </a:p>
          <a:p>
            <a:r>
              <a:rPr lang="en-IN" dirty="0"/>
              <a:t>Overview of the tracks</a:t>
            </a:r>
          </a:p>
          <a:p>
            <a:r>
              <a:rPr lang="en-IN" dirty="0"/>
              <a:t>Breakdown of 3 tracks: </a:t>
            </a:r>
          </a:p>
          <a:p>
            <a:pPr lvl="1"/>
            <a:r>
              <a:rPr lang="en-IN" dirty="0"/>
              <a:t>Non-Tech, </a:t>
            </a:r>
          </a:p>
          <a:p>
            <a:pPr lvl="1"/>
            <a:r>
              <a:rPr lang="en-IN" dirty="0"/>
              <a:t>ML, and</a:t>
            </a:r>
          </a:p>
          <a:p>
            <a:pPr lvl="1"/>
            <a:r>
              <a:rPr lang="en-IN" dirty="0"/>
              <a:t>Foundation Models</a:t>
            </a:r>
          </a:p>
          <a:p>
            <a:r>
              <a:rPr lang="en-IN" dirty="0"/>
              <a:t>Committee introduction </a:t>
            </a:r>
          </a:p>
          <a:p>
            <a:r>
              <a:rPr lang="en-IN" dirty="0"/>
              <a:t>Session details: </a:t>
            </a:r>
          </a:p>
          <a:p>
            <a:pPr lvl="1"/>
            <a:r>
              <a:rPr lang="en-IN" dirty="0"/>
              <a:t>Topics, </a:t>
            </a:r>
          </a:p>
          <a:p>
            <a:pPr lvl="1"/>
            <a:r>
              <a:rPr lang="en-IN" dirty="0"/>
              <a:t>Timeline, </a:t>
            </a:r>
          </a:p>
          <a:p>
            <a:pPr lvl="1"/>
            <a:r>
              <a:rPr lang="en-IN" dirty="0"/>
              <a:t>Deliverables and</a:t>
            </a:r>
          </a:p>
          <a:p>
            <a:pPr lvl="1"/>
            <a:r>
              <a:rPr lang="en-IN" dirty="0"/>
              <a:t>Speakers</a:t>
            </a:r>
          </a:p>
          <a:p>
            <a:r>
              <a:rPr lang="en-IN" dirty="0"/>
              <a:t>Key milestones and expectations</a:t>
            </a:r>
          </a:p>
          <a:p>
            <a:endParaRPr lang="en-IN" dirty="0"/>
          </a:p>
          <a:p>
            <a:endParaRPr lang="en-IN" dirty="0"/>
          </a:p>
          <a:p>
            <a:endParaRPr lang="en-US" dirty="0"/>
          </a:p>
        </p:txBody>
      </p:sp>
      <p:sp>
        <p:nvSpPr>
          <p:cNvPr id="4" name="Rectangle 3">
            <a:extLst>
              <a:ext uri="{FF2B5EF4-FFF2-40B4-BE49-F238E27FC236}">
                <a16:creationId xmlns:a16="http://schemas.microsoft.com/office/drawing/2014/main" id="{FAB8226C-965D-CE7B-A4E5-0E17C3127542}"/>
              </a:ext>
            </a:extLst>
          </p:cNvPr>
          <p:cNvSpPr/>
          <p:nvPr/>
        </p:nvSpPr>
        <p:spPr>
          <a:xfrm>
            <a:off x="9924511" y="729658"/>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148663686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EBC058-73F9-15E1-50E4-230AC9F6126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3258782-C432-7DB1-F476-381D79E15996}"/>
              </a:ext>
            </a:extLst>
          </p:cNvPr>
          <p:cNvSpPr>
            <a:spLocks noGrp="1"/>
          </p:cNvSpPr>
          <p:nvPr>
            <p:ph type="title"/>
          </p:nvPr>
        </p:nvSpPr>
        <p:spPr/>
        <p:txBody>
          <a:bodyPr/>
          <a:lstStyle/>
          <a:p>
            <a:r>
              <a:rPr lang="en-US" sz="2800" dirty="0"/>
              <a:t>What to Expect?</a:t>
            </a:r>
          </a:p>
        </p:txBody>
      </p:sp>
      <p:sp>
        <p:nvSpPr>
          <p:cNvPr id="3" name="Content Placeholder 2">
            <a:extLst>
              <a:ext uri="{FF2B5EF4-FFF2-40B4-BE49-F238E27FC236}">
                <a16:creationId xmlns:a16="http://schemas.microsoft.com/office/drawing/2014/main" id="{CBA305EB-57F1-42A2-6F92-296F52DA91C0}"/>
              </a:ext>
            </a:extLst>
          </p:cNvPr>
          <p:cNvSpPr>
            <a:spLocks noGrp="1"/>
          </p:cNvSpPr>
          <p:nvPr>
            <p:ph idx="1"/>
          </p:nvPr>
        </p:nvSpPr>
        <p:spPr>
          <a:xfrm>
            <a:off x="485942" y="2108200"/>
            <a:ext cx="11029615" cy="3937000"/>
          </a:xfrm>
        </p:spPr>
        <p:txBody>
          <a:bodyPr>
            <a:normAutofit/>
          </a:bodyPr>
          <a:lstStyle/>
          <a:p>
            <a:pPr>
              <a:buFont typeface="Arial" panose="020B0604020202020204" pitchFamily="34" charset="0"/>
              <a:buChar char="•"/>
            </a:pPr>
            <a:r>
              <a:rPr lang="en-US" sz="2000" dirty="0"/>
              <a:t>Hands-on coding</a:t>
            </a:r>
          </a:p>
          <a:p>
            <a:pPr>
              <a:buFont typeface="Arial" panose="020B0604020202020204" pitchFamily="34" charset="0"/>
              <a:buChar char="•"/>
            </a:pPr>
            <a:r>
              <a:rPr lang="en-US" sz="2000" dirty="0"/>
              <a:t>Real-world applications</a:t>
            </a:r>
          </a:p>
          <a:p>
            <a:pPr>
              <a:buFont typeface="Arial" panose="020B0604020202020204" pitchFamily="34" charset="0"/>
              <a:buChar char="•"/>
            </a:pPr>
            <a:r>
              <a:rPr lang="en-US" sz="2000" dirty="0"/>
              <a:t>Guided learning: Step-by-step implementations</a:t>
            </a:r>
          </a:p>
          <a:p>
            <a:pPr>
              <a:buFont typeface="Arial" panose="020B0604020202020204" pitchFamily="34" charset="0"/>
              <a:buChar char="•"/>
            </a:pPr>
            <a:r>
              <a:rPr lang="en-US" sz="2000" dirty="0"/>
              <a:t>Capstone Projects</a:t>
            </a:r>
          </a:p>
        </p:txBody>
      </p:sp>
    </p:spTree>
    <p:extLst>
      <p:ext uri="{BB962C8B-B14F-4D97-AF65-F5344CB8AC3E}">
        <p14:creationId xmlns:p14="http://schemas.microsoft.com/office/powerpoint/2010/main" val="303334108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FAF006-9E1A-8588-EDA1-10CD3D459F74}"/>
              </a:ext>
            </a:extLst>
          </p:cNvPr>
          <p:cNvSpPr>
            <a:spLocks noGrp="1"/>
          </p:cNvSpPr>
          <p:nvPr>
            <p:ph type="title"/>
          </p:nvPr>
        </p:nvSpPr>
        <p:spPr/>
        <p:txBody>
          <a:bodyPr/>
          <a:lstStyle/>
          <a:p>
            <a:r>
              <a:rPr lang="en-IN" dirty="0"/>
              <a:t>EXPECTED TECH STACKs	</a:t>
            </a:r>
          </a:p>
        </p:txBody>
      </p:sp>
      <p:sp>
        <p:nvSpPr>
          <p:cNvPr id="3" name="Content Placeholder 2">
            <a:extLst>
              <a:ext uri="{FF2B5EF4-FFF2-40B4-BE49-F238E27FC236}">
                <a16:creationId xmlns:a16="http://schemas.microsoft.com/office/drawing/2014/main" id="{141A1F82-EDC6-0F5E-BE24-586A46B3D180}"/>
              </a:ext>
            </a:extLst>
          </p:cNvPr>
          <p:cNvSpPr>
            <a:spLocks noGrp="1"/>
          </p:cNvSpPr>
          <p:nvPr>
            <p:ph idx="1"/>
          </p:nvPr>
        </p:nvSpPr>
        <p:spPr/>
        <p:txBody>
          <a:bodyPr>
            <a:normAutofit fontScale="85000" lnSpcReduction="20000"/>
          </a:bodyPr>
          <a:lstStyle/>
          <a:p>
            <a:r>
              <a:rPr lang="en-IN" dirty="0"/>
              <a:t>Python IDEs </a:t>
            </a:r>
          </a:p>
          <a:p>
            <a:pPr lvl="1"/>
            <a:r>
              <a:rPr lang="en-IN" dirty="0"/>
              <a:t>Google-</a:t>
            </a:r>
            <a:r>
              <a:rPr lang="en-IN" dirty="0" err="1"/>
              <a:t>Colab</a:t>
            </a:r>
            <a:r>
              <a:rPr lang="en-IN" dirty="0"/>
              <a:t>,  Kaggle Notebooks, </a:t>
            </a:r>
            <a:r>
              <a:rPr lang="en-IN" dirty="0" err="1"/>
              <a:t>Paperspace</a:t>
            </a:r>
            <a:r>
              <a:rPr lang="en-IN" dirty="0"/>
              <a:t> etc.</a:t>
            </a:r>
          </a:p>
          <a:p>
            <a:r>
              <a:rPr lang="en-IN" dirty="0"/>
              <a:t>AI Studios and Platforms</a:t>
            </a:r>
          </a:p>
          <a:p>
            <a:pPr lvl="1"/>
            <a:r>
              <a:rPr lang="en-IN" dirty="0"/>
              <a:t>Google Vertex AI &amp; AI Studio </a:t>
            </a:r>
          </a:p>
          <a:p>
            <a:pPr lvl="1"/>
            <a:r>
              <a:rPr lang="en-IN" dirty="0"/>
              <a:t>Hugging Face Inference API</a:t>
            </a:r>
          </a:p>
          <a:p>
            <a:pPr lvl="1"/>
            <a:r>
              <a:rPr lang="en-IN" dirty="0"/>
              <a:t>AWS Bedrock</a:t>
            </a:r>
          </a:p>
          <a:p>
            <a:pPr lvl="1"/>
            <a:r>
              <a:rPr lang="en-IN" dirty="0"/>
              <a:t>Lightning AI</a:t>
            </a:r>
          </a:p>
          <a:p>
            <a:r>
              <a:rPr lang="en-IN" dirty="0"/>
              <a:t>Vector Stores</a:t>
            </a:r>
          </a:p>
          <a:p>
            <a:pPr lvl="1"/>
            <a:r>
              <a:rPr lang="en-IN" dirty="0"/>
              <a:t>FAISS</a:t>
            </a:r>
          </a:p>
          <a:p>
            <a:pPr lvl="1"/>
            <a:r>
              <a:rPr lang="en-IN" dirty="0" err="1"/>
              <a:t>ChromaDB</a:t>
            </a:r>
            <a:endParaRPr lang="en-IN" dirty="0"/>
          </a:p>
          <a:p>
            <a:pPr lvl="1"/>
            <a:r>
              <a:rPr lang="en-IN" dirty="0" err="1"/>
              <a:t>Weaviate</a:t>
            </a:r>
            <a:r>
              <a:rPr lang="en-IN" dirty="0"/>
              <a:t> </a:t>
            </a:r>
          </a:p>
          <a:p>
            <a:r>
              <a:rPr lang="en-IN" dirty="0"/>
              <a:t>GPU , TPU based environment</a:t>
            </a:r>
          </a:p>
        </p:txBody>
      </p:sp>
    </p:spTree>
    <p:extLst>
      <p:ext uri="{BB962C8B-B14F-4D97-AF65-F5344CB8AC3E}">
        <p14:creationId xmlns:p14="http://schemas.microsoft.com/office/powerpoint/2010/main" val="31573124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5E9328-0FBA-3372-1F09-D635691AB6FA}"/>
              </a:ext>
            </a:extLst>
          </p:cNvPr>
          <p:cNvSpPr>
            <a:spLocks noGrp="1"/>
          </p:cNvSpPr>
          <p:nvPr>
            <p:ph type="title"/>
          </p:nvPr>
        </p:nvSpPr>
        <p:spPr/>
        <p:txBody>
          <a:bodyPr/>
          <a:lstStyle/>
          <a:p>
            <a:r>
              <a:rPr lang="en-IN" dirty="0"/>
              <a:t>Speakers</a:t>
            </a:r>
          </a:p>
        </p:txBody>
      </p:sp>
      <p:sp>
        <p:nvSpPr>
          <p:cNvPr id="3" name="Content Placeholder 2">
            <a:extLst>
              <a:ext uri="{FF2B5EF4-FFF2-40B4-BE49-F238E27FC236}">
                <a16:creationId xmlns:a16="http://schemas.microsoft.com/office/drawing/2014/main" id="{A72816EE-A5AC-19E3-37DC-E05FDD88614D}"/>
              </a:ext>
            </a:extLst>
          </p:cNvPr>
          <p:cNvSpPr>
            <a:spLocks noGrp="1"/>
          </p:cNvSpPr>
          <p:nvPr>
            <p:ph idx="1"/>
          </p:nvPr>
        </p:nvSpPr>
        <p:spPr/>
        <p:txBody>
          <a:bodyPr>
            <a:normAutofit fontScale="85000" lnSpcReduction="20000"/>
          </a:bodyPr>
          <a:lstStyle/>
          <a:p>
            <a:r>
              <a:rPr lang="en-US" dirty="0"/>
              <a:t>Rajesh – Toast Inc – 9+ yrs exp : Senior Software Engineer </a:t>
            </a:r>
          </a:p>
          <a:p>
            <a:pPr lvl="1"/>
            <a:r>
              <a:rPr lang="en-US" dirty="0"/>
              <a:t>Backend engineering and </a:t>
            </a:r>
            <a:r>
              <a:rPr lang="en-US" dirty="0" err="1"/>
              <a:t>MLOps</a:t>
            </a:r>
            <a:r>
              <a:rPr lang="en-US" dirty="0"/>
              <a:t>. </a:t>
            </a:r>
          </a:p>
          <a:p>
            <a:pPr lvl="1"/>
            <a:r>
              <a:rPr lang="en-US" dirty="0"/>
              <a:t>Passionate about Long running , Cycling , Swimming.</a:t>
            </a:r>
          </a:p>
          <a:p>
            <a:pPr lvl="1"/>
            <a:r>
              <a:rPr lang="en-IN" dirty="0">
                <a:hlinkClick r:id="rId2"/>
              </a:rPr>
              <a:t>https://www.linkedin.com/in/rajesh-somasundaram-13254335/</a:t>
            </a:r>
            <a:r>
              <a:rPr lang="en-IN" dirty="0"/>
              <a:t>s</a:t>
            </a:r>
            <a:endParaRPr lang="en-US" dirty="0"/>
          </a:p>
          <a:p>
            <a:r>
              <a:rPr lang="en-US" dirty="0"/>
              <a:t>Surya Kumari 20+ yrs exp, </a:t>
            </a:r>
            <a:r>
              <a:rPr lang="en-US" dirty="0" err="1"/>
              <a:t>Genai</a:t>
            </a:r>
            <a:r>
              <a:rPr lang="en-US" dirty="0"/>
              <a:t> COE</a:t>
            </a:r>
          </a:p>
          <a:p>
            <a:pPr lvl="1"/>
            <a:r>
              <a:rPr lang="en-US" dirty="0"/>
              <a:t>Expert @ Gen AI and LLMs.</a:t>
            </a:r>
          </a:p>
          <a:p>
            <a:pPr lvl="1"/>
            <a:r>
              <a:rPr lang="en-US" dirty="0"/>
              <a:t>Hobbies include reading autobiographies and playing chess. </a:t>
            </a:r>
          </a:p>
          <a:p>
            <a:pPr lvl="1"/>
            <a:r>
              <a:rPr lang="en-US" dirty="0">
                <a:hlinkClick r:id="rId3"/>
              </a:rPr>
              <a:t>https://www.linkedin.com/in/suryakumarisaripalli-04668717/</a:t>
            </a:r>
            <a:r>
              <a:rPr lang="en-US" dirty="0"/>
              <a:t>	</a:t>
            </a:r>
          </a:p>
          <a:p>
            <a:r>
              <a:rPr lang="en-US" dirty="0"/>
              <a:t>Neha Mittal, Algorithm Developer, Applied Materials</a:t>
            </a:r>
          </a:p>
          <a:p>
            <a:pPr lvl="1"/>
            <a:r>
              <a:rPr lang="en-US" dirty="0"/>
              <a:t>Worked on several internal hackathons on LLMs and Diffusion Models.</a:t>
            </a:r>
            <a:endParaRPr lang="en-IN" dirty="0"/>
          </a:p>
          <a:p>
            <a:pPr lvl="1"/>
            <a:r>
              <a:rPr lang="en-IN" dirty="0"/>
              <a:t>Love tinkering Arduino</a:t>
            </a:r>
            <a:r>
              <a:rPr lang="en-US" dirty="0"/>
              <a:t>, playing badminton.</a:t>
            </a:r>
          </a:p>
          <a:p>
            <a:pPr lvl="1"/>
            <a:r>
              <a:rPr lang="en-US" dirty="0">
                <a:hlinkClick r:id="rId4"/>
              </a:rPr>
              <a:t>https://www.linkedin.com/in/mittalneha</a:t>
            </a:r>
            <a:r>
              <a:rPr lang="en-US" dirty="0"/>
              <a:t> </a:t>
            </a:r>
          </a:p>
          <a:p>
            <a:pPr lvl="1"/>
            <a:endParaRPr lang="en-IN" dirty="0"/>
          </a:p>
        </p:txBody>
      </p:sp>
    </p:spTree>
    <p:extLst>
      <p:ext uri="{BB962C8B-B14F-4D97-AF65-F5344CB8AC3E}">
        <p14:creationId xmlns:p14="http://schemas.microsoft.com/office/powerpoint/2010/main" val="16171768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DF599-298A-67AE-3138-99205F7BBE79}"/>
              </a:ext>
            </a:extLst>
          </p:cNvPr>
          <p:cNvSpPr>
            <a:spLocks noGrp="1"/>
          </p:cNvSpPr>
          <p:nvPr>
            <p:ph type="title"/>
          </p:nvPr>
        </p:nvSpPr>
        <p:spPr/>
        <p:txBody>
          <a:bodyPr/>
          <a:lstStyle/>
          <a:p>
            <a:r>
              <a:rPr lang="en-US" dirty="0"/>
              <a:t>RoadMap – AI Foundational</a:t>
            </a:r>
          </a:p>
        </p:txBody>
      </p:sp>
      <p:pic>
        <p:nvPicPr>
          <p:cNvPr id="7" name="Picture 6">
            <a:extLst>
              <a:ext uri="{FF2B5EF4-FFF2-40B4-BE49-F238E27FC236}">
                <a16:creationId xmlns:a16="http://schemas.microsoft.com/office/drawing/2014/main" id="{184F3DB4-C13E-340C-8EB7-31A63C7FA968}"/>
              </a:ext>
            </a:extLst>
          </p:cNvPr>
          <p:cNvPicPr>
            <a:picLocks noChangeAspect="1"/>
          </p:cNvPicPr>
          <p:nvPr/>
        </p:nvPicPr>
        <p:blipFill>
          <a:blip r:embed="rId2"/>
          <a:stretch>
            <a:fillRect/>
          </a:stretch>
        </p:blipFill>
        <p:spPr>
          <a:xfrm>
            <a:off x="730250" y="1877798"/>
            <a:ext cx="10636250" cy="4980202"/>
          </a:xfrm>
          <a:prstGeom prst="rect">
            <a:avLst/>
          </a:prstGeom>
        </p:spPr>
      </p:pic>
    </p:spTree>
    <p:extLst>
      <p:ext uri="{BB962C8B-B14F-4D97-AF65-F5344CB8AC3E}">
        <p14:creationId xmlns:p14="http://schemas.microsoft.com/office/powerpoint/2010/main" val="13281383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7215C2-578F-7EB9-3B8F-8426727280D6}"/>
            </a:ext>
          </a:extLst>
        </p:cNvPr>
        <p:cNvGrpSpPr/>
        <p:nvPr/>
      </p:nvGrpSpPr>
      <p:grpSpPr>
        <a:xfrm>
          <a:off x="0" y="0"/>
          <a:ext cx="0" cy="0"/>
          <a:chOff x="0" y="0"/>
          <a:chExt cx="0" cy="0"/>
        </a:xfrm>
      </p:grpSpPr>
      <p:graphicFrame>
        <p:nvGraphicFramePr>
          <p:cNvPr id="8" name="Table 7">
            <a:extLst>
              <a:ext uri="{FF2B5EF4-FFF2-40B4-BE49-F238E27FC236}">
                <a16:creationId xmlns:a16="http://schemas.microsoft.com/office/drawing/2014/main" id="{BDF83724-87FF-1B90-B5A5-7FC34E2B8AAB}"/>
              </a:ext>
            </a:extLst>
          </p:cNvPr>
          <p:cNvGraphicFramePr>
            <a:graphicFrameLocks noGrp="1"/>
          </p:cNvGraphicFramePr>
          <p:nvPr>
            <p:extLst>
              <p:ext uri="{D42A27DB-BD31-4B8C-83A1-F6EECF244321}">
                <p14:modId xmlns:p14="http://schemas.microsoft.com/office/powerpoint/2010/main" val="342107243"/>
              </p:ext>
            </p:extLst>
          </p:nvPr>
        </p:nvGraphicFramePr>
        <p:xfrm>
          <a:off x="146955" y="289758"/>
          <a:ext cx="12045045" cy="6479140"/>
        </p:xfrm>
        <a:graphic>
          <a:graphicData uri="http://schemas.openxmlformats.org/drawingml/2006/table">
            <a:tbl>
              <a:tblPr firstRow="1" bandRow="1">
                <a:tableStyleId>{5C22544A-7EE6-4342-B048-85BDC9FD1C3A}</a:tableStyleId>
              </a:tblPr>
              <a:tblGrid>
                <a:gridCol w="898814">
                  <a:extLst>
                    <a:ext uri="{9D8B030D-6E8A-4147-A177-3AD203B41FA5}">
                      <a16:colId xmlns:a16="http://schemas.microsoft.com/office/drawing/2014/main" val="81177399"/>
                    </a:ext>
                  </a:extLst>
                </a:gridCol>
                <a:gridCol w="2546518">
                  <a:extLst>
                    <a:ext uri="{9D8B030D-6E8A-4147-A177-3AD203B41FA5}">
                      <a16:colId xmlns:a16="http://schemas.microsoft.com/office/drawing/2014/main" val="538609823"/>
                    </a:ext>
                  </a:extLst>
                </a:gridCol>
                <a:gridCol w="7177611">
                  <a:extLst>
                    <a:ext uri="{9D8B030D-6E8A-4147-A177-3AD203B41FA5}">
                      <a16:colId xmlns:a16="http://schemas.microsoft.com/office/drawing/2014/main" val="3922458833"/>
                    </a:ext>
                  </a:extLst>
                </a:gridCol>
                <a:gridCol w="1422102">
                  <a:extLst>
                    <a:ext uri="{9D8B030D-6E8A-4147-A177-3AD203B41FA5}">
                      <a16:colId xmlns:a16="http://schemas.microsoft.com/office/drawing/2014/main" val="4287276441"/>
                    </a:ext>
                  </a:extLst>
                </a:gridCol>
              </a:tblGrid>
              <a:tr h="391208">
                <a:tc>
                  <a:txBody>
                    <a:bodyPr/>
                    <a:lstStyle/>
                    <a:p>
                      <a:pPr algn="l"/>
                      <a:r>
                        <a:rPr lang="en-IN" sz="1600" b="1" kern="100" dirty="0">
                          <a:effectLst/>
                          <a:latin typeface="Times New Roman" panose="02020603050405020304" pitchFamily="18" charset="0"/>
                          <a:ea typeface="Times New Roman" panose="02020603050405020304" pitchFamily="18" charset="0"/>
                          <a:cs typeface="Tunga" panose="020B0502040204020203" pitchFamily="34" charset="0"/>
                        </a:rPr>
                        <a:t>Sessions</a:t>
                      </a:r>
                    </a:p>
                  </a:txBody>
                  <a:tcPr marL="68580" marR="68580" marT="0" marB="0"/>
                </a:tc>
                <a:tc>
                  <a:txBody>
                    <a:bodyPr/>
                    <a:lstStyle/>
                    <a:p>
                      <a:pPr algn="l"/>
                      <a:r>
                        <a:rPr lang="en-IN" sz="1600" b="1" kern="100" dirty="0">
                          <a:effectLst/>
                          <a:latin typeface="Times New Roman" panose="02020603050405020304" pitchFamily="18" charset="0"/>
                          <a:ea typeface="Times New Roman" panose="02020603050405020304" pitchFamily="18" charset="0"/>
                          <a:cs typeface="Tunga" panose="020B0502040204020203" pitchFamily="34" charset="0"/>
                        </a:rPr>
                        <a:t>Main</a:t>
                      </a:r>
                    </a:p>
                  </a:txBody>
                  <a:tcPr marL="68580" marR="68580" marT="0" marB="0"/>
                </a:tc>
                <a:tc>
                  <a:txBody>
                    <a:bodyPr/>
                    <a:lstStyle/>
                    <a:p>
                      <a:pPr algn="l"/>
                      <a:r>
                        <a:rPr lang="en-IN" sz="1600" b="1" kern="100">
                          <a:effectLst/>
                          <a:latin typeface="Times New Roman" panose="02020603050405020304" pitchFamily="18" charset="0"/>
                          <a:ea typeface="Times New Roman" panose="02020603050405020304" pitchFamily="18" charset="0"/>
                          <a:cs typeface="Tunga" panose="020B0502040204020203" pitchFamily="34" charset="0"/>
                        </a:rPr>
                        <a:t>Topics covered</a:t>
                      </a:r>
                    </a:p>
                  </a:txBody>
                  <a:tcPr marL="68580" marR="68580" marT="0" marB="0"/>
                </a:tc>
                <a:tc>
                  <a:txBody>
                    <a:bodyPr/>
                    <a:lstStyle/>
                    <a:p>
                      <a:pPr algn="l"/>
                      <a:r>
                        <a:rPr lang="en-IN" sz="1600" b="1" kern="100" dirty="0">
                          <a:effectLst/>
                          <a:latin typeface="Times New Roman" panose="02020603050405020304" pitchFamily="18" charset="0"/>
                          <a:ea typeface="Times New Roman" panose="02020603050405020304" pitchFamily="18" charset="0"/>
                          <a:cs typeface="Tunga" panose="020B0502040204020203" pitchFamily="34" charset="0"/>
                        </a:rPr>
                        <a:t>Speaker name</a:t>
                      </a:r>
                    </a:p>
                  </a:txBody>
                  <a:tcPr marL="68580" marR="68580" marT="0" marB="0"/>
                </a:tc>
                <a:extLst>
                  <a:ext uri="{0D108BD9-81ED-4DB2-BD59-A6C34878D82A}">
                    <a16:rowId xmlns:a16="http://schemas.microsoft.com/office/drawing/2014/main" val="3720595828"/>
                  </a:ext>
                </a:extLst>
              </a:tr>
              <a:tr h="685149">
                <a:tc>
                  <a:txBody>
                    <a:bodyPr/>
                    <a:lstStyle/>
                    <a:p>
                      <a:pPr algn="l"/>
                      <a:r>
                        <a:rPr lang="en-IN" sz="1400" b="0" kern="100" dirty="0">
                          <a:effectLst/>
                          <a:latin typeface="+mn-lt"/>
                          <a:ea typeface="Times New Roman" panose="02020603050405020304" pitchFamily="18" charset="0"/>
                          <a:cs typeface="Tunga" panose="020B0502040204020203" pitchFamily="34" charset="0"/>
                        </a:rPr>
                        <a:t>1</a:t>
                      </a:r>
                    </a:p>
                  </a:txBody>
                  <a:tcPr marL="68580" marR="68580" marT="0" marB="0"/>
                </a:tc>
                <a:tc>
                  <a:txBody>
                    <a:bodyPr/>
                    <a:lstStyle/>
                    <a:p>
                      <a:pPr algn="l"/>
                      <a:r>
                        <a:rPr lang="en-US" sz="1400" b="0" kern="100" dirty="0">
                          <a:solidFill>
                            <a:srgbClr val="000000"/>
                          </a:solidFill>
                          <a:effectLst/>
                          <a:latin typeface="+mn-lt"/>
                          <a:ea typeface="Times New Roman" panose="02020603050405020304" pitchFamily="18" charset="0"/>
                          <a:cs typeface="Tunga" panose="020B0502040204020203" pitchFamily="34" charset="0"/>
                        </a:rPr>
                        <a:t>Foundation of AI, Transformers and Architectural Study</a:t>
                      </a:r>
                      <a:endParaRPr lang="en-IN" sz="1400" b="0" kern="100" dirty="0">
                        <a:effectLst/>
                        <a:latin typeface="+mn-lt"/>
                        <a:ea typeface="Times New Roman" panose="02020603050405020304" pitchFamily="18" charset="0"/>
                        <a:cs typeface="Tunga" panose="020B0502040204020203" pitchFamily="34" charset="0"/>
                      </a:endParaRP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Understanding the core underlying architectures</a:t>
                      </a: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Khushi</a:t>
                      </a:r>
                    </a:p>
                  </a:txBody>
                  <a:tcPr marL="68580" marR="68580" marT="0" marB="0"/>
                </a:tc>
                <a:extLst>
                  <a:ext uri="{0D108BD9-81ED-4DB2-BD59-A6C34878D82A}">
                    <a16:rowId xmlns:a16="http://schemas.microsoft.com/office/drawing/2014/main" val="1737868466"/>
                  </a:ext>
                </a:extLst>
              </a:tr>
              <a:tr h="770793">
                <a:tc>
                  <a:txBody>
                    <a:bodyPr/>
                    <a:lstStyle/>
                    <a:p>
                      <a:pPr algn="l"/>
                      <a:r>
                        <a:rPr lang="en-US" sz="1400" b="0" dirty="0">
                          <a:latin typeface="+mn-lt"/>
                        </a:rPr>
                        <a:t>2</a:t>
                      </a:r>
                    </a:p>
                    <a:p>
                      <a:pPr algn="l"/>
                      <a:endParaRPr lang="en-US" sz="1400" b="0" dirty="0">
                        <a:latin typeface="+mn-lt"/>
                      </a:endParaRPr>
                    </a:p>
                  </a:txBody>
                  <a:tcPr/>
                </a:tc>
                <a:tc>
                  <a:txBody>
                    <a:bodyPr/>
                    <a:lstStyle/>
                    <a:p>
                      <a:pPr>
                        <a:lnSpc>
                          <a:spcPct val="115000"/>
                        </a:lnSpc>
                        <a:spcAft>
                          <a:spcPts val="800"/>
                        </a:spcAft>
                      </a:pPr>
                      <a:r>
                        <a:rPr lang="en-IN" sz="1400" b="0" kern="100" dirty="0">
                          <a:effectLst/>
                          <a:latin typeface="Calibri" panose="020F0502020204030204" pitchFamily="34" charset="0"/>
                          <a:ea typeface="Calibri" panose="020F0502020204030204" pitchFamily="34" charset="0"/>
                          <a:cs typeface="Times New Roman" panose="02020603050405020304" pitchFamily="18" charset="0"/>
                        </a:rPr>
                        <a:t>Understanding Generative AI (</a:t>
                      </a:r>
                      <a:r>
                        <a:rPr lang="en-IN" sz="1400" b="0" kern="100" dirty="0" err="1">
                          <a:effectLst/>
                          <a:latin typeface="Calibri" panose="020F0502020204030204" pitchFamily="34" charset="0"/>
                          <a:ea typeface="Calibri" panose="020F0502020204030204" pitchFamily="34" charset="0"/>
                          <a:cs typeface="Times New Roman" panose="02020603050405020304" pitchFamily="18" charset="0"/>
                        </a:rPr>
                        <a:t>GenAI</a:t>
                      </a:r>
                      <a:r>
                        <a:rPr lang="en-IN" sz="1400" b="0" kern="100" dirty="0">
                          <a:effectLst/>
                          <a:latin typeface="Calibri" panose="020F0502020204030204" pitchFamily="34" charset="0"/>
                          <a:ea typeface="Calibri" panose="020F0502020204030204" pitchFamily="34" charset="0"/>
                          <a:cs typeface="Times New Roman" panose="02020603050405020304" pitchFamily="18" charset="0"/>
                        </a:rPr>
                        <a:t>) &amp; RAG Models</a:t>
                      </a: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Basics of GenAI, LLMs, embeddings, RAG principles.</a:t>
                      </a: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Surya Kumari</a:t>
                      </a:r>
                    </a:p>
                  </a:txBody>
                  <a:tcPr marL="68580" marR="68580" marT="0" marB="0"/>
                </a:tc>
                <a:extLst>
                  <a:ext uri="{0D108BD9-81ED-4DB2-BD59-A6C34878D82A}">
                    <a16:rowId xmlns:a16="http://schemas.microsoft.com/office/drawing/2014/main" val="531580366"/>
                  </a:ext>
                </a:extLst>
              </a:tr>
              <a:tr h="542410">
                <a:tc>
                  <a:txBody>
                    <a:bodyPr/>
                    <a:lstStyle/>
                    <a:p>
                      <a:pPr algn="l"/>
                      <a:r>
                        <a:rPr lang="en-US" sz="1400" b="0" dirty="0">
                          <a:latin typeface="+mn-lt"/>
                        </a:rPr>
                        <a:t>3</a:t>
                      </a:r>
                    </a:p>
                  </a:txBody>
                  <a:tcPr/>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Working with Large Language Models (LLMs) via APIs</a:t>
                      </a: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Calling LLM APIs, fine-tuning prompts, optimizing queries.</a:t>
                      </a: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Khushi</a:t>
                      </a:r>
                    </a:p>
                  </a:txBody>
                  <a:tcPr marL="68580" marR="68580" marT="0" marB="0"/>
                </a:tc>
                <a:extLst>
                  <a:ext uri="{0D108BD9-81ED-4DB2-BD59-A6C34878D82A}">
                    <a16:rowId xmlns:a16="http://schemas.microsoft.com/office/drawing/2014/main" val="1485347705"/>
                  </a:ext>
                </a:extLst>
              </a:tr>
              <a:tr h="522902">
                <a:tc>
                  <a:txBody>
                    <a:bodyPr/>
                    <a:lstStyle/>
                    <a:p>
                      <a:pPr algn="l"/>
                      <a:r>
                        <a:rPr lang="en-US" sz="1400" b="0" dirty="0">
                          <a:latin typeface="+mn-lt"/>
                        </a:rPr>
                        <a:t>4</a:t>
                      </a:r>
                    </a:p>
                  </a:txBody>
                  <a:tcPr/>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NLP &amp; BERT-Based Models for Text Processing &amp; Summarization</a:t>
                      </a:r>
                    </a:p>
                  </a:txBody>
                  <a:tcPr marL="68580" marR="68580" marT="0" marB="0"/>
                </a:tc>
                <a:tc>
                  <a:txBody>
                    <a:bodyPr/>
                    <a:lstStyle/>
                    <a:p>
                      <a:pPr>
                        <a:lnSpc>
                          <a:spcPct val="115000"/>
                        </a:lnSpc>
                        <a:spcAft>
                          <a:spcPts val="800"/>
                        </a:spcAft>
                      </a:pPr>
                      <a:r>
                        <a:rPr lang="en-IN" sz="1400" b="0" kern="100" dirty="0">
                          <a:effectLst/>
                          <a:latin typeface="Calibri" panose="020F0502020204030204" pitchFamily="34" charset="0"/>
                          <a:ea typeface="Calibri" panose="020F0502020204030204" pitchFamily="34" charset="0"/>
                          <a:cs typeface="Times New Roman" panose="02020603050405020304" pitchFamily="18" charset="0"/>
                        </a:rPr>
                        <a:t>Text classification, named entity recognition (NER), summarization, Q&amp;A.</a:t>
                      </a:r>
                    </a:p>
                  </a:txBody>
                  <a:tcPr marL="68580" marR="68580" marT="0" marB="0"/>
                </a:tc>
                <a:tc>
                  <a:txBody>
                    <a:bodyPr/>
                    <a:lstStyle/>
                    <a:p>
                      <a:pPr>
                        <a:lnSpc>
                          <a:spcPct val="115000"/>
                        </a:lnSpc>
                        <a:spcAft>
                          <a:spcPts val="800"/>
                        </a:spcAft>
                      </a:pPr>
                      <a:r>
                        <a:rPr lang="en-IN" sz="1400" b="0" kern="100" dirty="0">
                          <a:effectLst/>
                          <a:latin typeface="Calibri" panose="020F0502020204030204" pitchFamily="34" charset="0"/>
                          <a:ea typeface="Calibri" panose="020F0502020204030204" pitchFamily="34" charset="0"/>
                          <a:cs typeface="Times New Roman" panose="02020603050405020304" pitchFamily="18" charset="0"/>
                        </a:rPr>
                        <a:t>Khushi </a:t>
                      </a:r>
                    </a:p>
                  </a:txBody>
                  <a:tcPr marL="68580" marR="68580" marT="0" marB="0"/>
                </a:tc>
                <a:extLst>
                  <a:ext uri="{0D108BD9-81ED-4DB2-BD59-A6C34878D82A}">
                    <a16:rowId xmlns:a16="http://schemas.microsoft.com/office/drawing/2014/main" val="3124274729"/>
                  </a:ext>
                </a:extLst>
              </a:tr>
              <a:tr h="607812">
                <a:tc>
                  <a:txBody>
                    <a:bodyPr/>
                    <a:lstStyle/>
                    <a:p>
                      <a:pPr algn="l"/>
                      <a:r>
                        <a:rPr lang="en-US" sz="1400" b="0" dirty="0">
                          <a:latin typeface="+mn-lt"/>
                        </a:rPr>
                        <a:t>5</a:t>
                      </a:r>
                    </a:p>
                  </a:txBody>
                  <a:tcPr/>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Retrieval-Augmented Generation (RAG) for Knowledge-Based AI</a:t>
                      </a: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Setting up vector stores, embedding retrieval, advanced RAG workflows.</a:t>
                      </a: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Neha Mittal and Khushi</a:t>
                      </a:r>
                    </a:p>
                  </a:txBody>
                  <a:tcPr marL="68580" marR="68580" marT="0" marB="0"/>
                </a:tc>
                <a:extLst>
                  <a:ext uri="{0D108BD9-81ED-4DB2-BD59-A6C34878D82A}">
                    <a16:rowId xmlns:a16="http://schemas.microsoft.com/office/drawing/2014/main" val="4063030657"/>
                  </a:ext>
                </a:extLst>
              </a:tr>
              <a:tr h="391208">
                <a:tc>
                  <a:txBody>
                    <a:bodyPr/>
                    <a:lstStyle/>
                    <a:p>
                      <a:pPr algn="l"/>
                      <a:r>
                        <a:rPr lang="en-US" sz="1400" b="0" dirty="0">
                          <a:latin typeface="+mn-lt"/>
                        </a:rPr>
                        <a:t>6</a:t>
                      </a:r>
                    </a:p>
                  </a:txBody>
                  <a:tcPr/>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Fine-Tuning Open-Source LLMs &amp; Deploying Custom AI Models</a:t>
                      </a: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Customizing AI models for domain-specific applications.</a:t>
                      </a: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Neha Mittal and Khushi </a:t>
                      </a:r>
                    </a:p>
                  </a:txBody>
                  <a:tcPr marL="68580" marR="68580" marT="0" marB="0"/>
                </a:tc>
                <a:extLst>
                  <a:ext uri="{0D108BD9-81ED-4DB2-BD59-A6C34878D82A}">
                    <a16:rowId xmlns:a16="http://schemas.microsoft.com/office/drawing/2014/main" val="3049375294"/>
                  </a:ext>
                </a:extLst>
              </a:tr>
              <a:tr h="542410">
                <a:tc>
                  <a:txBody>
                    <a:bodyPr/>
                    <a:lstStyle/>
                    <a:p>
                      <a:pPr algn="l"/>
                      <a:r>
                        <a:rPr lang="en-US" sz="1400" b="0" dirty="0">
                          <a:latin typeface="+mn-lt"/>
                        </a:rPr>
                        <a:t>7</a:t>
                      </a:r>
                    </a:p>
                  </a:txBody>
                  <a:tcPr/>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Introduction to Reinforcement Learning and Robotics Simulation</a:t>
                      </a: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Using Open AI’s Gym and other simulation Libraries</a:t>
                      </a:r>
                    </a:p>
                  </a:txBody>
                  <a:tcPr marL="68580" marR="68580" marT="0" marB="0"/>
                </a:tc>
                <a:tc>
                  <a:txBody>
                    <a:bodyPr/>
                    <a:lstStyle/>
                    <a:p>
                      <a:pPr>
                        <a:lnSpc>
                          <a:spcPct val="115000"/>
                        </a:lnSpc>
                        <a:spcAft>
                          <a:spcPts val="800"/>
                        </a:spcAft>
                      </a:pPr>
                      <a:r>
                        <a:rPr lang="en-IN" sz="1400" b="0" kern="100" dirty="0">
                          <a:effectLst/>
                          <a:latin typeface="Calibri" panose="020F0502020204030204" pitchFamily="34" charset="0"/>
                          <a:ea typeface="Calibri" panose="020F0502020204030204" pitchFamily="34" charset="0"/>
                          <a:cs typeface="Times New Roman" panose="02020603050405020304" pitchFamily="18" charset="0"/>
                        </a:rPr>
                        <a:t>Khushi </a:t>
                      </a:r>
                    </a:p>
                  </a:txBody>
                  <a:tcPr marL="68580" marR="68580" marT="0" marB="0"/>
                </a:tc>
                <a:extLst>
                  <a:ext uri="{0D108BD9-81ED-4DB2-BD59-A6C34878D82A}">
                    <a16:rowId xmlns:a16="http://schemas.microsoft.com/office/drawing/2014/main" val="1139214332"/>
                  </a:ext>
                </a:extLst>
              </a:tr>
              <a:tr h="456766">
                <a:tc>
                  <a:txBody>
                    <a:bodyPr/>
                    <a:lstStyle/>
                    <a:p>
                      <a:pPr algn="l"/>
                      <a:r>
                        <a:rPr lang="en-US" sz="1400" b="0" dirty="0">
                          <a:latin typeface="+mn-lt"/>
                        </a:rPr>
                        <a:t>8</a:t>
                      </a:r>
                    </a:p>
                  </a:txBody>
                  <a:tcPr/>
                </a:tc>
                <a:tc>
                  <a:txBody>
                    <a:bodyPr/>
                    <a:lstStyle/>
                    <a:p>
                      <a:pPr>
                        <a:lnSpc>
                          <a:spcPct val="115000"/>
                        </a:lnSpc>
                        <a:spcAft>
                          <a:spcPts val="800"/>
                        </a:spcAft>
                      </a:pPr>
                      <a:r>
                        <a:rPr lang="en-IN" sz="1400" b="0" kern="100" dirty="0">
                          <a:effectLst/>
                          <a:latin typeface="Calibri" panose="020F0502020204030204" pitchFamily="34" charset="0"/>
                          <a:ea typeface="Calibri" panose="020F0502020204030204" pitchFamily="34" charset="0"/>
                          <a:cs typeface="Times New Roman" panose="02020603050405020304" pitchFamily="18" charset="0"/>
                        </a:rPr>
                        <a:t>Scaling AI Models in Production (</a:t>
                      </a:r>
                      <a:r>
                        <a:rPr lang="en-IN" sz="1400" b="0" kern="100" dirty="0" err="1">
                          <a:effectLst/>
                          <a:latin typeface="Calibri" panose="020F0502020204030204" pitchFamily="34" charset="0"/>
                          <a:ea typeface="Calibri" panose="020F0502020204030204" pitchFamily="34" charset="0"/>
                          <a:cs typeface="Times New Roman" panose="02020603050405020304" pitchFamily="18" charset="0"/>
                        </a:rPr>
                        <a:t>MLOps</a:t>
                      </a:r>
                      <a:r>
                        <a:rPr lang="en-IN" sz="1400" b="0" kern="100" dirty="0">
                          <a:effectLst/>
                          <a:latin typeface="Calibri" panose="020F0502020204030204" pitchFamily="34" charset="0"/>
                          <a:ea typeface="Calibri" panose="020F0502020204030204" pitchFamily="34" charset="0"/>
                          <a:cs typeface="Times New Roman" panose="02020603050405020304" pitchFamily="18" charset="0"/>
                        </a:rPr>
                        <a:t> &amp; AI Deployment)</a:t>
                      </a:r>
                    </a:p>
                  </a:txBody>
                  <a:tcPr marL="68580" marR="68580" marT="0" marB="0"/>
                </a:tc>
                <a:tc>
                  <a:txBody>
                    <a:bodyPr/>
                    <a:lstStyle/>
                    <a:p>
                      <a:pPr>
                        <a:lnSpc>
                          <a:spcPct val="115000"/>
                        </a:lnSpc>
                        <a:spcAft>
                          <a:spcPts val="800"/>
                        </a:spcAft>
                      </a:pPr>
                      <a:r>
                        <a:rPr lang="en-IN" sz="1400" b="0" kern="100" dirty="0">
                          <a:effectLst/>
                          <a:latin typeface="Calibri" panose="020F0502020204030204" pitchFamily="34" charset="0"/>
                          <a:ea typeface="Calibri" panose="020F0502020204030204" pitchFamily="34" charset="0"/>
                          <a:cs typeface="Times New Roman" panose="02020603050405020304" pitchFamily="18" charset="0"/>
                        </a:rPr>
                        <a:t>Automating model deployment, retraining, and real-time monitoring.</a:t>
                      </a:r>
                    </a:p>
                  </a:txBody>
                  <a:tcPr marL="68580" marR="68580" marT="0" marB="0"/>
                </a:tc>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Rajesh</a:t>
                      </a:r>
                    </a:p>
                  </a:txBody>
                  <a:tcPr marL="68580" marR="68580" marT="0" marB="0"/>
                </a:tc>
                <a:extLst>
                  <a:ext uri="{0D108BD9-81ED-4DB2-BD59-A6C34878D82A}">
                    <a16:rowId xmlns:a16="http://schemas.microsoft.com/office/drawing/2014/main" val="2687416964"/>
                  </a:ext>
                </a:extLst>
              </a:tr>
              <a:tr h="456766">
                <a:tc>
                  <a:txBody>
                    <a:bodyPr/>
                    <a:lstStyle/>
                    <a:p>
                      <a:pPr>
                        <a:lnSpc>
                          <a:spcPct val="115000"/>
                        </a:lnSpc>
                        <a:spcAft>
                          <a:spcPts val="800"/>
                        </a:spcAft>
                      </a:pPr>
                      <a:r>
                        <a:rPr lang="en-IN" sz="1400" b="0" kern="100">
                          <a:effectLst/>
                          <a:latin typeface="Calibri" panose="020F0502020204030204" pitchFamily="34" charset="0"/>
                          <a:ea typeface="Calibri" panose="020F0502020204030204" pitchFamily="34" charset="0"/>
                          <a:cs typeface="Times New Roman" panose="02020603050405020304" pitchFamily="18" charset="0"/>
                        </a:rPr>
                        <a:t>9</a:t>
                      </a:r>
                    </a:p>
                  </a:txBody>
                  <a:tcPr marL="68580" marR="68580" marT="0" marB="0"/>
                </a:tc>
                <a:tc>
                  <a:txBody>
                    <a:bodyPr/>
                    <a:lstStyle/>
                    <a:p>
                      <a:pPr>
                        <a:lnSpc>
                          <a:spcPct val="115000"/>
                        </a:lnSpc>
                        <a:spcAft>
                          <a:spcPts val="800"/>
                        </a:spcAft>
                      </a:pPr>
                      <a:r>
                        <a:rPr lang="en-IN" sz="1400" b="0" kern="100" dirty="0">
                          <a:effectLst/>
                          <a:latin typeface="Calibri" panose="020F0502020204030204" pitchFamily="34" charset="0"/>
                          <a:ea typeface="Calibri" panose="020F0502020204030204" pitchFamily="34" charset="0"/>
                          <a:cs typeface="Times New Roman" panose="02020603050405020304" pitchFamily="18" charset="0"/>
                        </a:rPr>
                        <a:t>Model Validation and Evaluation Techniques</a:t>
                      </a:r>
                    </a:p>
                  </a:txBody>
                  <a:tcPr marL="68580" marR="68580" marT="0" marB="0"/>
                </a:tc>
                <a:tc>
                  <a:txBody>
                    <a:bodyPr/>
                    <a:lstStyle/>
                    <a:p>
                      <a:pPr algn="l">
                        <a:lnSpc>
                          <a:spcPct val="115000"/>
                        </a:lnSpc>
                      </a:pPr>
                      <a:endParaRPr lang="en-IN" sz="1400" b="0" kern="100" dirty="0">
                        <a:effectLst/>
                        <a:latin typeface="+mn-lt"/>
                        <a:ea typeface="Times New Roman" panose="02020603050405020304" pitchFamily="18" charset="0"/>
                        <a:cs typeface="Tunga" panose="020B0502040204020203" pitchFamily="34" charset="0"/>
                      </a:endParaRPr>
                    </a:p>
                  </a:txBody>
                  <a:tcPr marL="9525" marR="9525" marT="9525" marB="9525" anchor="ctr"/>
                </a:tc>
                <a:tc>
                  <a:txBody>
                    <a:bodyPr/>
                    <a:lstStyle/>
                    <a:p>
                      <a:pPr>
                        <a:lnSpc>
                          <a:spcPct val="115000"/>
                        </a:lnSpc>
                        <a:spcAft>
                          <a:spcPts val="800"/>
                        </a:spcAft>
                      </a:pPr>
                      <a:r>
                        <a:rPr lang="en-IN" sz="1400" b="0" kern="100" dirty="0">
                          <a:effectLst/>
                          <a:latin typeface="Calibri" panose="020F0502020204030204" pitchFamily="34" charset="0"/>
                          <a:ea typeface="Calibri" panose="020F0502020204030204" pitchFamily="34" charset="0"/>
                          <a:cs typeface="Times New Roman" panose="02020603050405020304" pitchFamily="18" charset="0"/>
                        </a:rPr>
                        <a:t>--</a:t>
                      </a:r>
                    </a:p>
                  </a:txBody>
                  <a:tcPr marL="68580" marR="68580" marT="0" marB="0"/>
                </a:tc>
                <a:extLst>
                  <a:ext uri="{0D108BD9-81ED-4DB2-BD59-A6C34878D82A}">
                    <a16:rowId xmlns:a16="http://schemas.microsoft.com/office/drawing/2014/main" val="2409664249"/>
                  </a:ext>
                </a:extLst>
              </a:tr>
              <a:tr h="391208">
                <a:tc>
                  <a:txBody>
                    <a:bodyPr/>
                    <a:lstStyle/>
                    <a:p>
                      <a:pPr algn="l"/>
                      <a:r>
                        <a:rPr lang="en-US" sz="1400" b="0" dirty="0">
                          <a:latin typeface="+mn-lt"/>
                        </a:rPr>
                        <a:t>10</a:t>
                      </a:r>
                    </a:p>
                  </a:txBody>
                  <a:tcPr/>
                </a:tc>
                <a:tc rowSpan="2">
                  <a:txBody>
                    <a:bodyPr/>
                    <a:lstStyle/>
                    <a:p>
                      <a:pPr algn="l"/>
                      <a:r>
                        <a:rPr lang="en-US" sz="1400" b="0" kern="100" dirty="0">
                          <a:effectLst/>
                          <a:latin typeface="+mn-lt"/>
                          <a:ea typeface="Times New Roman" panose="02020603050405020304" pitchFamily="18" charset="0"/>
                          <a:cs typeface="Tunga" panose="020B0502040204020203" pitchFamily="34" charset="0"/>
                        </a:rPr>
                        <a:t>End-to-End Capstone Project: Building a Real-World AI Solution</a:t>
                      </a:r>
                      <a:endParaRPr lang="en-IN" sz="1400" b="0" kern="100" dirty="0">
                        <a:effectLst/>
                        <a:latin typeface="+mn-lt"/>
                        <a:cs typeface="Tunga" panose="020B0502040204020203" pitchFamily="34" charset="0"/>
                      </a:endParaRPr>
                    </a:p>
                  </a:txBody>
                  <a:tcPr marL="68580" marR="68580" marT="0" marB="0"/>
                </a:tc>
                <a:tc rowSpan="2">
                  <a:txBody>
                    <a:bodyPr/>
                    <a:lstStyle/>
                    <a:p>
                      <a:pPr algn="l">
                        <a:lnSpc>
                          <a:spcPct val="115000"/>
                        </a:lnSpc>
                      </a:pPr>
                      <a:r>
                        <a:rPr lang="en-US" sz="1400" b="0" kern="100" dirty="0">
                          <a:effectLst/>
                          <a:latin typeface="+mn-lt"/>
                        </a:rPr>
                        <a:t>Developing a fully functional AI system using learned techniques.</a:t>
                      </a:r>
                      <a:endParaRPr lang="en-IN" sz="1400" b="0" kern="100" dirty="0">
                        <a:effectLst/>
                        <a:latin typeface="+mn-lt"/>
                        <a:cs typeface="Tunga" panose="020B0502040204020203" pitchFamily="34" charset="0"/>
                      </a:endParaRPr>
                    </a:p>
                  </a:txBody>
                  <a:tcPr/>
                </a:tc>
                <a:tc rowSpan="2">
                  <a:txBody>
                    <a:bodyPr/>
                    <a:lstStyle/>
                    <a:p>
                      <a:pPr algn="l"/>
                      <a:r>
                        <a:rPr lang="en-US" sz="1400" b="0" dirty="0">
                          <a:latin typeface="+mn-lt"/>
                        </a:rPr>
                        <a:t>Khushi</a:t>
                      </a:r>
                    </a:p>
                  </a:txBody>
                  <a:tcPr/>
                </a:tc>
                <a:extLst>
                  <a:ext uri="{0D108BD9-81ED-4DB2-BD59-A6C34878D82A}">
                    <a16:rowId xmlns:a16="http://schemas.microsoft.com/office/drawing/2014/main" val="3543388473"/>
                  </a:ext>
                </a:extLst>
              </a:tr>
              <a:tr h="596306">
                <a:tc>
                  <a:txBody>
                    <a:bodyPr/>
                    <a:lstStyle/>
                    <a:p>
                      <a:pPr algn="l"/>
                      <a:r>
                        <a:rPr lang="en-US" sz="1400" b="0" dirty="0">
                          <a:latin typeface="+mn-lt"/>
                        </a:rPr>
                        <a:t>11</a:t>
                      </a:r>
                    </a:p>
                  </a:txBody>
                  <a:tcPr/>
                </a:tc>
                <a:tc vMerge="1">
                  <a:txBody>
                    <a:bodyPr/>
                    <a:lstStyle/>
                    <a:p>
                      <a:endParaRPr dirty="0"/>
                    </a:p>
                  </a:txBody>
                  <a:tcPr marL="68580" marR="68580" marT="0" marB="0"/>
                </a:tc>
                <a:tc vMerge="1">
                  <a:txBody>
                    <a:bodyPr/>
                    <a:lstStyle/>
                    <a:p>
                      <a:endParaRPr dirty="0"/>
                    </a:p>
                  </a:txBody>
                  <a:tcPr marL="68580" marR="68580" marT="0" marB="0"/>
                </a:tc>
                <a:tc vMerge="1">
                  <a:txBody>
                    <a:bodyPr/>
                    <a:lstStyle/>
                    <a:p>
                      <a:endParaRPr dirty="0"/>
                    </a:p>
                  </a:txBody>
                  <a:tcPr/>
                </a:tc>
                <a:extLst>
                  <a:ext uri="{0D108BD9-81ED-4DB2-BD59-A6C34878D82A}">
                    <a16:rowId xmlns:a16="http://schemas.microsoft.com/office/drawing/2014/main" val="3012891452"/>
                  </a:ext>
                </a:extLst>
              </a:tr>
            </a:tbl>
          </a:graphicData>
        </a:graphic>
      </p:graphicFrame>
    </p:spTree>
    <p:extLst>
      <p:ext uri="{BB962C8B-B14F-4D97-AF65-F5344CB8AC3E}">
        <p14:creationId xmlns:p14="http://schemas.microsoft.com/office/powerpoint/2010/main" val="17638504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ECC6CA-4A6A-D036-5E6F-0D3C5E7F6598}"/>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EA55EFCD-4126-9EFF-B749-B4A87B3B313C}"/>
              </a:ext>
            </a:extLst>
          </p:cNvPr>
          <p:cNvSpPr>
            <a:spLocks noGrp="1"/>
          </p:cNvSpPr>
          <p:nvPr>
            <p:ph idx="1"/>
          </p:nvPr>
        </p:nvSpPr>
        <p:spPr/>
        <p:txBody>
          <a:bodyPr/>
          <a:lstStyle/>
          <a:p>
            <a:r>
              <a:rPr lang="en-US" dirty="0"/>
              <a:t>By the end of this training, participants will:</a:t>
            </a:r>
          </a:p>
          <a:p>
            <a:pPr lvl="1">
              <a:buFont typeface="Arial" panose="020B0604020202020204" pitchFamily="34" charset="0"/>
              <a:buChar char="•"/>
            </a:pPr>
            <a:r>
              <a:rPr lang="en-US" dirty="0"/>
              <a:t>Gain hands-on experience in </a:t>
            </a:r>
            <a:r>
              <a:rPr lang="en-US" b="1" dirty="0"/>
              <a:t>building, fine-tuning, and deploying AI models</a:t>
            </a:r>
            <a:r>
              <a:rPr lang="en-US" dirty="0"/>
              <a:t>.</a:t>
            </a:r>
          </a:p>
          <a:p>
            <a:pPr lvl="1">
              <a:buFont typeface="Arial" panose="020B0604020202020204" pitchFamily="34" charset="0"/>
              <a:buChar char="•"/>
            </a:pPr>
            <a:r>
              <a:rPr lang="en-US" dirty="0"/>
              <a:t>Learn to work with </a:t>
            </a:r>
            <a:r>
              <a:rPr lang="en-US" b="1" dirty="0"/>
              <a:t>LLMs, vector databases, and RAG workflows</a:t>
            </a:r>
            <a:r>
              <a:rPr lang="en-US" dirty="0"/>
              <a:t>.</a:t>
            </a:r>
          </a:p>
          <a:p>
            <a:pPr lvl="1">
              <a:buFont typeface="Arial" panose="020B0604020202020204" pitchFamily="34" charset="0"/>
              <a:buChar char="•"/>
            </a:pPr>
            <a:r>
              <a:rPr lang="en-US" dirty="0"/>
              <a:t>Be able to </a:t>
            </a:r>
            <a:r>
              <a:rPr lang="en-US" b="1" dirty="0"/>
              <a:t>train custom AI models and optimize prompts for various applications</a:t>
            </a:r>
            <a:r>
              <a:rPr lang="en-US" dirty="0"/>
              <a:t>.</a:t>
            </a:r>
          </a:p>
          <a:p>
            <a:pPr lvl="1">
              <a:buFont typeface="Arial" panose="020B0604020202020204" pitchFamily="34" charset="0"/>
              <a:buChar char="•"/>
            </a:pPr>
            <a:r>
              <a:rPr lang="en-US" dirty="0"/>
              <a:t>Apply their skills in a </a:t>
            </a:r>
            <a:r>
              <a:rPr lang="en-US" b="1" dirty="0"/>
              <a:t>real-world AI capstone project</a:t>
            </a:r>
            <a:r>
              <a:rPr lang="en-US" dirty="0"/>
              <a:t>.</a:t>
            </a:r>
          </a:p>
          <a:p>
            <a:pPr marL="0" indent="0">
              <a:buNone/>
            </a:pPr>
            <a:endParaRPr lang="en-IN" dirty="0"/>
          </a:p>
        </p:txBody>
      </p:sp>
    </p:spTree>
    <p:extLst>
      <p:ext uri="{BB962C8B-B14F-4D97-AF65-F5344CB8AC3E}">
        <p14:creationId xmlns:p14="http://schemas.microsoft.com/office/powerpoint/2010/main" val="19039370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040558-A365-4CCE-92FA-5A48CD98F9C9}"/>
              </a:ext>
            </a:extLst>
          </p:cNvPr>
          <p:cNvSpPr>
            <a:spLocks noGrp="1"/>
          </p:cNvSpPr>
          <p:nvPr>
            <p:ph type="title"/>
          </p:nvPr>
        </p:nvSpPr>
        <p:spPr>
          <a:xfrm>
            <a:off x="581193" y="729658"/>
            <a:ext cx="11029616" cy="988332"/>
          </a:xfrm>
        </p:spPr>
        <p:txBody>
          <a:bodyPr vert="horz" lIns="91440" tIns="45720" rIns="91440" bIns="45720" rtlCol="0" anchor="b">
            <a:normAutofit/>
          </a:bodyPr>
          <a:lstStyle/>
          <a:p>
            <a:r>
              <a:rPr lang="en-US" dirty="0"/>
              <a:t>Introduction to AI</a:t>
            </a:r>
            <a:endParaRPr lang="en-US" b="0" kern="1200" cap="all" dirty="0">
              <a:latin typeface="+mj-lt"/>
              <a:ea typeface="+mj-ea"/>
              <a:cs typeface="+mj-cs"/>
            </a:endParaRPr>
          </a:p>
        </p:txBody>
      </p:sp>
      <p:pic>
        <p:nvPicPr>
          <p:cNvPr id="12" name="Content Placeholder 11" descr="3D face graphic">
            <a:extLst>
              <a:ext uri="{FF2B5EF4-FFF2-40B4-BE49-F238E27FC236}">
                <a16:creationId xmlns:a16="http://schemas.microsoft.com/office/drawing/2014/main" id="{3351F4E8-55C2-2128-E929-F53D0D4336D1}"/>
              </a:ext>
            </a:extLst>
          </p:cNvPr>
          <p:cNvPicPr>
            <a:picLocks noGrp="1" noChangeAspect="1"/>
          </p:cNvPicPr>
          <p:nvPr>
            <p:ph sz="half" idx="1"/>
          </p:nvPr>
        </p:nvPicPr>
        <p:blipFill>
          <a:blip r:embed="rId3"/>
          <a:srcRect l="6718" r="-1" b="-1"/>
          <a:stretch/>
        </p:blipFill>
        <p:spPr>
          <a:xfrm>
            <a:off x="581193" y="2228003"/>
            <a:ext cx="5422390" cy="3633047"/>
          </a:xfrm>
          <a:noFill/>
        </p:spPr>
      </p:pic>
      <p:sp>
        <p:nvSpPr>
          <p:cNvPr id="10" name="Rectangle 2">
            <a:extLst>
              <a:ext uri="{FF2B5EF4-FFF2-40B4-BE49-F238E27FC236}">
                <a16:creationId xmlns:a16="http://schemas.microsoft.com/office/drawing/2014/main" id="{233B0A12-32B5-02DC-2920-EF85CA2CB712}"/>
              </a:ext>
            </a:extLst>
          </p:cNvPr>
          <p:cNvSpPr>
            <a:spLocks noChangeArrowheads="1"/>
          </p:cNvSpPr>
          <p:nvPr/>
        </p:nvSpPr>
        <p:spPr bwMode="auto">
          <a:xfrm>
            <a:off x="6188417" y="2228003"/>
            <a:ext cx="5422392" cy="3633047"/>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ctr" anchorCtr="0" compatLnSpc="1">
            <a:prstTxWarp prst="textNoShape">
              <a:avLst/>
            </a:prstTxWarp>
            <a:normAutofit/>
          </a:bodyPr>
          <a:lstStyle/>
          <a:p>
            <a:pPr marL="306000" lvl="2" indent="-306000" fontAlgn="base">
              <a:lnSpc>
                <a:spcPct val="90000"/>
              </a:lnSpc>
              <a:spcBef>
                <a:spcPct val="20000"/>
              </a:spcBef>
              <a:spcAft>
                <a:spcPts val="600"/>
              </a:spcAft>
              <a:buClr>
                <a:schemeClr val="accent2"/>
              </a:buClr>
              <a:buSzPct val="92000"/>
              <a:buFont typeface="Wingdings 2" panose="05020102010507070707" pitchFamily="18" charset="2"/>
              <a:buChar char=""/>
            </a:pPr>
            <a:r>
              <a:rPr kumimoji="0" lang="en-US" altLang="en-US" sz="1700" i="0" u="none" strike="noStrike" cap="none" normalizeH="0" baseline="0" dirty="0">
                <a:ln>
                  <a:noFill/>
                </a:ln>
                <a:solidFill>
                  <a:schemeClr val="tx2"/>
                </a:solidFill>
                <a:effectLst/>
              </a:rPr>
              <a:t>Evolution of AI: </a:t>
            </a:r>
            <a:r>
              <a:rPr kumimoji="0" lang="en-US" altLang="en-US" sz="1700" b="0" i="0" u="none" strike="noStrike" cap="none" normalizeH="0" baseline="0" dirty="0">
                <a:ln>
                  <a:noFill/>
                </a:ln>
                <a:solidFill>
                  <a:schemeClr val="tx2"/>
                </a:solidFill>
                <a:effectLst/>
              </a:rPr>
              <a:t>Historical timeline and milestones.</a:t>
            </a:r>
          </a:p>
          <a:p>
            <a:pPr marL="306000" marR="0" lvl="0" indent="-306000" fontAlgn="base">
              <a:lnSpc>
                <a:spcPct val="90000"/>
              </a:lnSpc>
              <a:spcBef>
                <a:spcPct val="20000"/>
              </a:spcBef>
              <a:spcAft>
                <a:spcPts val="600"/>
              </a:spcAft>
              <a:buClr>
                <a:schemeClr val="accent2"/>
              </a:buClr>
              <a:buSzPct val="92000"/>
              <a:buFont typeface="Wingdings 2" panose="05020102010507070707" pitchFamily="18" charset="2"/>
              <a:buChar char=""/>
              <a:tabLst/>
            </a:pPr>
            <a:r>
              <a:rPr kumimoji="0" lang="en-US" altLang="en-US" sz="1700" b="0" i="0" u="none" strike="noStrike" cap="none" normalizeH="0" baseline="0" dirty="0">
                <a:ln>
                  <a:noFill/>
                </a:ln>
                <a:solidFill>
                  <a:schemeClr val="tx2"/>
                </a:solidFill>
                <a:effectLst/>
              </a:rPr>
              <a:t>AI Before and After LLMs</a:t>
            </a:r>
          </a:p>
          <a:p>
            <a:pPr marL="306000" marR="0" lvl="0" indent="-306000" fontAlgn="base">
              <a:lnSpc>
                <a:spcPct val="90000"/>
              </a:lnSpc>
              <a:spcBef>
                <a:spcPct val="20000"/>
              </a:spcBef>
              <a:spcAft>
                <a:spcPts val="600"/>
              </a:spcAft>
              <a:buClr>
                <a:schemeClr val="accent2"/>
              </a:buClr>
              <a:buSzPct val="92000"/>
              <a:buFont typeface="Wingdings 2" panose="05020102010507070707" pitchFamily="18" charset="2"/>
              <a:buChar char=""/>
              <a:tabLst/>
            </a:pPr>
            <a:r>
              <a:rPr kumimoji="0" lang="en-US" altLang="en-US" sz="1700" b="0" i="0" u="none" strike="noStrike" cap="none" normalizeH="0" baseline="0" dirty="0">
                <a:ln>
                  <a:noFill/>
                </a:ln>
                <a:solidFill>
                  <a:schemeClr val="tx2"/>
                </a:solidFill>
                <a:effectLst/>
              </a:rPr>
              <a:t>Why AI Is for Everyone</a:t>
            </a:r>
          </a:p>
          <a:p>
            <a:pPr marL="306000" marR="0" lvl="0" indent="-306000" fontAlgn="base">
              <a:lnSpc>
                <a:spcPct val="90000"/>
              </a:lnSpc>
              <a:spcBef>
                <a:spcPct val="20000"/>
              </a:spcBef>
              <a:spcAft>
                <a:spcPts val="600"/>
              </a:spcAft>
              <a:buClr>
                <a:schemeClr val="accent2"/>
              </a:buClr>
              <a:buSzPct val="92000"/>
              <a:buFont typeface="Wingdings 2" panose="05020102010507070707" pitchFamily="18" charset="2"/>
              <a:buChar char=""/>
              <a:tabLst/>
            </a:pPr>
            <a:r>
              <a:rPr kumimoji="0" lang="en-US" altLang="en-US" sz="1700" b="0" i="0" u="none" strike="noStrike" cap="none" normalizeH="0" baseline="0" dirty="0">
                <a:ln>
                  <a:noFill/>
                </a:ln>
                <a:solidFill>
                  <a:schemeClr val="tx2"/>
                </a:solidFill>
                <a:effectLst/>
              </a:rPr>
              <a:t>General ML/DL vs AI</a:t>
            </a:r>
          </a:p>
          <a:p>
            <a:pPr marL="306000" marR="0" lvl="0" indent="-306000" fontAlgn="base">
              <a:lnSpc>
                <a:spcPct val="90000"/>
              </a:lnSpc>
              <a:spcBef>
                <a:spcPct val="20000"/>
              </a:spcBef>
              <a:spcAft>
                <a:spcPts val="600"/>
              </a:spcAft>
              <a:buClr>
                <a:schemeClr val="accent2"/>
              </a:buClr>
              <a:buSzPct val="92000"/>
              <a:buFont typeface="Wingdings 2" panose="05020102010507070707" pitchFamily="18" charset="2"/>
              <a:buChar char=""/>
              <a:tabLst/>
            </a:pPr>
            <a:r>
              <a:rPr kumimoji="0" lang="en-US" altLang="en-US" sz="1700" b="0" i="0" u="none" strike="noStrike" cap="none" normalizeH="0" baseline="0" dirty="0">
                <a:ln>
                  <a:noFill/>
                </a:ln>
                <a:solidFill>
                  <a:schemeClr val="tx2"/>
                </a:solidFill>
                <a:effectLst/>
              </a:rPr>
              <a:t>AI Trends Across Industries</a:t>
            </a:r>
          </a:p>
          <a:p>
            <a:pPr marL="306000" marR="0" lvl="0" indent="-306000" fontAlgn="base">
              <a:lnSpc>
                <a:spcPct val="90000"/>
              </a:lnSpc>
              <a:spcBef>
                <a:spcPct val="20000"/>
              </a:spcBef>
              <a:spcAft>
                <a:spcPts val="600"/>
              </a:spcAft>
              <a:buClr>
                <a:schemeClr val="accent2"/>
              </a:buClr>
              <a:buSzPct val="92000"/>
              <a:buFont typeface="Wingdings 2" panose="05020102010507070707" pitchFamily="18" charset="2"/>
              <a:buChar char=""/>
              <a:tabLst/>
            </a:pPr>
            <a:r>
              <a:rPr kumimoji="0" lang="en-US" altLang="en-US" sz="1700" b="0" i="0" u="none" strike="noStrike" cap="none" normalizeH="0" baseline="0" dirty="0">
                <a:ln>
                  <a:noFill/>
                </a:ln>
                <a:solidFill>
                  <a:schemeClr val="tx2"/>
                </a:solidFill>
                <a:effectLst/>
              </a:rPr>
              <a:t>Platforms for Non-Tech Users</a:t>
            </a:r>
          </a:p>
          <a:p>
            <a:pPr marL="306000" marR="0" lvl="0" indent="-306000" fontAlgn="base">
              <a:lnSpc>
                <a:spcPct val="90000"/>
              </a:lnSpc>
              <a:spcBef>
                <a:spcPct val="20000"/>
              </a:spcBef>
              <a:spcAft>
                <a:spcPts val="600"/>
              </a:spcAft>
              <a:buClr>
                <a:schemeClr val="accent2"/>
              </a:buClr>
              <a:buSzPct val="92000"/>
              <a:buFont typeface="Wingdings 2" panose="05020102010507070707" pitchFamily="18" charset="2"/>
              <a:buChar char=""/>
              <a:tabLst/>
            </a:pPr>
            <a:r>
              <a:rPr kumimoji="0" lang="en-US" altLang="en-US" sz="1700" b="0" i="0" u="none" strike="noStrike" cap="none" normalizeH="0" baseline="0" dirty="0">
                <a:ln>
                  <a:noFill/>
                </a:ln>
                <a:solidFill>
                  <a:schemeClr val="tx2"/>
                </a:solidFill>
                <a:effectLst/>
              </a:rPr>
              <a:t>Getting Started as a Non-Tech Professional</a:t>
            </a:r>
          </a:p>
          <a:p>
            <a:pPr marL="306000" marR="0" lvl="0" indent="-306000" fontAlgn="base">
              <a:lnSpc>
                <a:spcPct val="90000"/>
              </a:lnSpc>
              <a:spcBef>
                <a:spcPct val="20000"/>
              </a:spcBef>
              <a:spcAft>
                <a:spcPts val="600"/>
              </a:spcAft>
              <a:buClr>
                <a:schemeClr val="accent2"/>
              </a:buClr>
              <a:buSzPct val="92000"/>
              <a:buFont typeface="Wingdings 2" panose="05020102010507070707" pitchFamily="18" charset="2"/>
              <a:buChar char=""/>
              <a:tabLst/>
            </a:pPr>
            <a:r>
              <a:rPr kumimoji="0" lang="en-US" altLang="en-US" sz="1700" b="0" i="0" u="none" strike="noStrike" cap="none" normalizeH="0" baseline="0" dirty="0">
                <a:ln>
                  <a:noFill/>
                </a:ln>
                <a:solidFill>
                  <a:schemeClr val="tx2"/>
                </a:solidFill>
                <a:effectLst/>
              </a:rPr>
              <a:t>Data Analytics and Visualization</a:t>
            </a:r>
          </a:p>
          <a:p>
            <a:pPr marL="306000" marR="0" lvl="0" indent="-306000" fontAlgn="base">
              <a:lnSpc>
                <a:spcPct val="90000"/>
              </a:lnSpc>
              <a:spcBef>
                <a:spcPct val="20000"/>
              </a:spcBef>
              <a:spcAft>
                <a:spcPts val="600"/>
              </a:spcAft>
              <a:buClr>
                <a:schemeClr val="accent2"/>
              </a:buClr>
              <a:buSzPct val="92000"/>
              <a:buFont typeface="Wingdings 2" panose="05020102010507070707" pitchFamily="18" charset="2"/>
              <a:buChar char=""/>
              <a:tabLst/>
            </a:pPr>
            <a:r>
              <a:rPr kumimoji="0" lang="en-US" altLang="en-US" sz="1700" b="0" i="0" u="none" strike="noStrike" cap="none" normalizeH="0" baseline="0" dirty="0">
                <a:ln>
                  <a:noFill/>
                </a:ln>
                <a:solidFill>
                  <a:schemeClr val="tx2"/>
                </a:solidFill>
                <a:effectLst/>
              </a:rPr>
              <a:t>Data Engineering for AI</a:t>
            </a:r>
          </a:p>
          <a:p>
            <a:pPr marL="306000" marR="0" lvl="0" indent="-306000" fontAlgn="base">
              <a:lnSpc>
                <a:spcPct val="90000"/>
              </a:lnSpc>
              <a:spcBef>
                <a:spcPct val="20000"/>
              </a:spcBef>
              <a:spcAft>
                <a:spcPts val="600"/>
              </a:spcAft>
              <a:buClr>
                <a:schemeClr val="accent2"/>
              </a:buClr>
              <a:buSzPct val="92000"/>
              <a:buFont typeface="Wingdings 2" panose="05020102010507070707" pitchFamily="18" charset="2"/>
              <a:buChar char=""/>
              <a:tabLst/>
            </a:pPr>
            <a:r>
              <a:rPr kumimoji="0" lang="en-US" altLang="en-US" sz="1700" b="0" i="0" u="none" strike="noStrike" cap="none" normalizeH="0" baseline="0" dirty="0">
                <a:ln>
                  <a:noFill/>
                </a:ln>
                <a:solidFill>
                  <a:schemeClr val="tx2"/>
                </a:solidFill>
                <a:effectLst/>
              </a:rPr>
              <a:t>The Future of AI </a:t>
            </a:r>
          </a:p>
        </p:txBody>
      </p:sp>
      <p:sp>
        <p:nvSpPr>
          <p:cNvPr id="20" name="Rectangle 7">
            <a:extLst>
              <a:ext uri="{FF2B5EF4-FFF2-40B4-BE49-F238E27FC236}">
                <a16:creationId xmlns:a16="http://schemas.microsoft.com/office/drawing/2014/main" id="{1920D3F2-1D15-8B88-FC62-B070E2E79ADD}"/>
              </a:ext>
            </a:extLst>
          </p:cNvPr>
          <p:cNvSpPr>
            <a:spLocks noChangeArrowheads="1"/>
          </p:cNvSpPr>
          <p:nvPr/>
        </p:nvSpPr>
        <p:spPr bwMode="auto">
          <a:xfrm>
            <a:off x="527062" y="5798972"/>
            <a:ext cx="11322709"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ctr" defTabSz="914400" rtl="0" eaLnBrk="0" fontAlgn="base" latinLnBrk="0" hangingPunct="0">
              <a:lnSpc>
                <a:spcPct val="100000"/>
              </a:lnSpc>
              <a:spcBef>
                <a:spcPct val="0"/>
              </a:spcBef>
              <a:spcAft>
                <a:spcPct val="0"/>
              </a:spcAft>
              <a:buClrTx/>
              <a:buSzTx/>
              <a:tabLst/>
            </a:pPr>
            <a:r>
              <a:rPr kumimoji="0" lang="en-US" altLang="en-US" sz="1800" b="0" i="0" u="none" strike="noStrike" cap="none" normalizeH="0" baseline="0" dirty="0">
                <a:ln>
                  <a:noFill/>
                </a:ln>
                <a:solidFill>
                  <a:schemeClr val="tx1"/>
                </a:solidFill>
                <a:effectLst/>
                <a:latin typeface="Arial" panose="020B0604020202020204" pitchFamily="34" charset="0"/>
              </a:rPr>
              <a:t>AI touches every profession, industry, and even personal productivity. Whether you’re a teacher customizing lesson plans or a marketer using AI to analyze trends, there’s something for everyone. </a:t>
            </a:r>
          </a:p>
        </p:txBody>
      </p:sp>
      <p:sp>
        <p:nvSpPr>
          <p:cNvPr id="3" name="Rectangle 2">
            <a:extLst>
              <a:ext uri="{FF2B5EF4-FFF2-40B4-BE49-F238E27FC236}">
                <a16:creationId xmlns:a16="http://schemas.microsoft.com/office/drawing/2014/main" id="{004E654C-F0BB-4480-5EA6-EB1A26A7C4A0}"/>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Manashi</a:t>
            </a:r>
          </a:p>
        </p:txBody>
      </p:sp>
    </p:spTree>
    <p:extLst>
      <p:ext uri="{BB962C8B-B14F-4D97-AF65-F5344CB8AC3E}">
        <p14:creationId xmlns:p14="http://schemas.microsoft.com/office/powerpoint/2010/main" val="170334259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0C56C6-6052-CC10-0B60-B670F1E0FFB5}"/>
              </a:ext>
            </a:extLst>
          </p:cNvPr>
          <p:cNvSpPr>
            <a:spLocks noGrp="1"/>
          </p:cNvSpPr>
          <p:nvPr>
            <p:ph type="title"/>
          </p:nvPr>
        </p:nvSpPr>
        <p:spPr/>
        <p:txBody>
          <a:bodyPr/>
          <a:lstStyle/>
          <a:p>
            <a:r>
              <a:rPr lang="en-US" b="1" dirty="0"/>
              <a:t>Evolution of AI</a:t>
            </a:r>
            <a:r>
              <a:rPr lang="en-US" dirty="0"/>
              <a:t>: Historical timeline and milestones.</a:t>
            </a:r>
            <a:endParaRPr lang="en-IN" dirty="0"/>
          </a:p>
        </p:txBody>
      </p:sp>
      <p:cxnSp>
        <p:nvCxnSpPr>
          <p:cNvPr id="5" name="Straight Connector 4">
            <a:extLst>
              <a:ext uri="{FF2B5EF4-FFF2-40B4-BE49-F238E27FC236}">
                <a16:creationId xmlns:a16="http://schemas.microsoft.com/office/drawing/2014/main" id="{0ACDA746-B716-0E11-7DD6-6CF7E41CA655}"/>
              </a:ext>
            </a:extLst>
          </p:cNvPr>
          <p:cNvCxnSpPr>
            <a:cxnSpLocks/>
          </p:cNvCxnSpPr>
          <p:nvPr/>
        </p:nvCxnSpPr>
        <p:spPr>
          <a:xfrm>
            <a:off x="2281711" y="2938462"/>
            <a:ext cx="0" cy="1583422"/>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6CE62389-0866-8970-44A4-506CB7ADEA5A}"/>
              </a:ext>
            </a:extLst>
          </p:cNvPr>
          <p:cNvCxnSpPr>
            <a:cxnSpLocks/>
          </p:cNvCxnSpPr>
          <p:nvPr/>
        </p:nvCxnSpPr>
        <p:spPr>
          <a:xfrm>
            <a:off x="4051788" y="2938462"/>
            <a:ext cx="0" cy="1583422"/>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83EBFD38-BDB5-9CF3-160F-92A1A20330EC}"/>
              </a:ext>
            </a:extLst>
          </p:cNvPr>
          <p:cNvCxnSpPr>
            <a:cxnSpLocks/>
          </p:cNvCxnSpPr>
          <p:nvPr/>
        </p:nvCxnSpPr>
        <p:spPr>
          <a:xfrm>
            <a:off x="5796698" y="2938462"/>
            <a:ext cx="0" cy="1583422"/>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4" name="Straight Connector 3">
            <a:extLst>
              <a:ext uri="{FF2B5EF4-FFF2-40B4-BE49-F238E27FC236}">
                <a16:creationId xmlns:a16="http://schemas.microsoft.com/office/drawing/2014/main" id="{594DA6F6-CE53-A50C-DA8F-68AC93AF2773}"/>
              </a:ext>
            </a:extLst>
          </p:cNvPr>
          <p:cNvCxnSpPr>
            <a:cxnSpLocks/>
          </p:cNvCxnSpPr>
          <p:nvPr/>
        </p:nvCxnSpPr>
        <p:spPr>
          <a:xfrm>
            <a:off x="7533219" y="2938462"/>
            <a:ext cx="0" cy="424308"/>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28E48174-2731-47F8-2569-E1F8D6349EB8}"/>
              </a:ext>
            </a:extLst>
          </p:cNvPr>
          <p:cNvCxnSpPr>
            <a:cxnSpLocks/>
          </p:cNvCxnSpPr>
          <p:nvPr/>
        </p:nvCxnSpPr>
        <p:spPr>
          <a:xfrm>
            <a:off x="9311685" y="2938462"/>
            <a:ext cx="0" cy="304800"/>
          </a:xfrm>
          <a:prstGeom prst="line">
            <a:avLst/>
          </a:prstGeom>
          <a:ln>
            <a:solidFill>
              <a:schemeClr val="bg1">
                <a:lumMod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0" name="Rounded Rectangle 18">
            <a:extLst>
              <a:ext uri="{FF2B5EF4-FFF2-40B4-BE49-F238E27FC236}">
                <a16:creationId xmlns:a16="http://schemas.microsoft.com/office/drawing/2014/main" id="{4CD492D7-9D53-A4EF-FFC6-10B0E2BF9B0B}"/>
              </a:ext>
            </a:extLst>
          </p:cNvPr>
          <p:cNvSpPr/>
          <p:nvPr/>
        </p:nvSpPr>
        <p:spPr>
          <a:xfrm>
            <a:off x="7554225" y="3152362"/>
            <a:ext cx="827202" cy="210408"/>
          </a:xfrm>
          <a:prstGeom prst="roundRect">
            <a:avLst>
              <a:gd name="adj" fmla="val 5000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ounded Rectangle 7">
            <a:extLst>
              <a:ext uri="{FF2B5EF4-FFF2-40B4-BE49-F238E27FC236}">
                <a16:creationId xmlns:a16="http://schemas.microsoft.com/office/drawing/2014/main" id="{8E0EA91F-F428-DC76-2A4C-2564D66D7782}"/>
              </a:ext>
            </a:extLst>
          </p:cNvPr>
          <p:cNvSpPr/>
          <p:nvPr/>
        </p:nvSpPr>
        <p:spPr>
          <a:xfrm>
            <a:off x="4300538" y="4879918"/>
            <a:ext cx="827202" cy="210408"/>
          </a:xfrm>
          <a:prstGeom prst="roundRect">
            <a:avLst>
              <a:gd name="adj" fmla="val 50000"/>
            </a:avLst>
          </a:pr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3DA84F27-0CF0-E9A4-2C13-1EE045BE90DE}"/>
              </a:ext>
            </a:extLst>
          </p:cNvPr>
          <p:cNvSpPr/>
          <p:nvPr/>
        </p:nvSpPr>
        <p:spPr>
          <a:xfrm>
            <a:off x="3174878" y="3583673"/>
            <a:ext cx="7329003" cy="2915806"/>
          </a:xfrm>
          <a:custGeom>
            <a:avLst/>
            <a:gdLst>
              <a:gd name="connsiteX0" fmla="*/ 0 w 7329003"/>
              <a:gd name="connsiteY0" fmla="*/ 2915807 h 2915806"/>
              <a:gd name="connsiteX1" fmla="*/ 2704015 w 7329003"/>
              <a:gd name="connsiteY1" fmla="*/ 1681864 h 2915806"/>
              <a:gd name="connsiteX2" fmla="*/ 3402019 w 7329003"/>
              <a:gd name="connsiteY2" fmla="*/ 1363062 h 2915806"/>
              <a:gd name="connsiteX3" fmla="*/ 2748016 w 7329003"/>
              <a:gd name="connsiteY3" fmla="*/ 753411 h 2915806"/>
              <a:gd name="connsiteX4" fmla="*/ 5274697 w 7329003"/>
              <a:gd name="connsiteY4" fmla="*/ 97837 h 2915806"/>
              <a:gd name="connsiteX5" fmla="*/ 7312708 w 7329003"/>
              <a:gd name="connsiteY5" fmla="*/ 0 h 2915806"/>
              <a:gd name="connsiteX6" fmla="*/ 7312708 w 7329003"/>
              <a:gd name="connsiteY6" fmla="*/ 192346 h 2915806"/>
              <a:gd name="connsiteX7" fmla="*/ 4059356 w 7329003"/>
              <a:gd name="connsiteY7" fmla="*/ 690183 h 2915806"/>
              <a:gd name="connsiteX8" fmla="*/ 4796027 w 7329003"/>
              <a:gd name="connsiteY8" fmla="*/ 1397005 h 2915806"/>
              <a:gd name="connsiteX9" fmla="*/ 3118684 w 7329003"/>
              <a:gd name="connsiteY9" fmla="*/ 2914476 h 291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29003" h="2915806">
                <a:moveTo>
                  <a:pt x="0" y="2915807"/>
                </a:moveTo>
                <a:cubicBezTo>
                  <a:pt x="572670" y="2514476"/>
                  <a:pt x="1483342" y="2050582"/>
                  <a:pt x="2704015" y="1681864"/>
                </a:cubicBezTo>
                <a:cubicBezTo>
                  <a:pt x="3189351" y="1535441"/>
                  <a:pt x="3407352" y="1480865"/>
                  <a:pt x="3402019" y="1363062"/>
                </a:cubicBezTo>
                <a:cubicBezTo>
                  <a:pt x="3395352" y="1219301"/>
                  <a:pt x="2748016" y="1116805"/>
                  <a:pt x="2748016" y="753411"/>
                </a:cubicBezTo>
                <a:cubicBezTo>
                  <a:pt x="2748016" y="390017"/>
                  <a:pt x="4004689" y="185025"/>
                  <a:pt x="5274697" y="97837"/>
                </a:cubicBezTo>
                <a:cubicBezTo>
                  <a:pt x="6383369" y="21963"/>
                  <a:pt x="7312708" y="0"/>
                  <a:pt x="7312708" y="0"/>
                </a:cubicBezTo>
                <a:cubicBezTo>
                  <a:pt x="7312708" y="0"/>
                  <a:pt x="7349375" y="192346"/>
                  <a:pt x="7312708" y="192346"/>
                </a:cubicBezTo>
                <a:cubicBezTo>
                  <a:pt x="5940033" y="192346"/>
                  <a:pt x="4107356" y="395341"/>
                  <a:pt x="4059356" y="690183"/>
                </a:cubicBezTo>
                <a:cubicBezTo>
                  <a:pt x="4011356" y="985025"/>
                  <a:pt x="4796027" y="815973"/>
                  <a:pt x="4796027" y="1397005"/>
                </a:cubicBezTo>
                <a:cubicBezTo>
                  <a:pt x="4796027" y="1834276"/>
                  <a:pt x="3802021" y="2336107"/>
                  <a:pt x="3118684" y="2914476"/>
                </a:cubicBezTo>
              </a:path>
            </a:pathLst>
          </a:custGeom>
          <a:solidFill>
            <a:schemeClr val="tx1">
              <a:lumMod val="75000"/>
              <a:lumOff val="25000"/>
            </a:schemeClr>
          </a:solidFill>
          <a:ln w="6662" cap="flat">
            <a:noFill/>
            <a:prstDash val="solid"/>
            <a:miter/>
          </a:ln>
        </p:spPr>
        <p:txBody>
          <a:bodyPr rtlCol="0" anchor="ctr"/>
          <a:lstStyle/>
          <a:p>
            <a:endParaRPr lang="pt-BR"/>
          </a:p>
        </p:txBody>
      </p:sp>
      <p:sp>
        <p:nvSpPr>
          <p:cNvPr id="13" name="Freeform: Shape 12">
            <a:extLst>
              <a:ext uri="{FF2B5EF4-FFF2-40B4-BE49-F238E27FC236}">
                <a16:creationId xmlns:a16="http://schemas.microsoft.com/office/drawing/2014/main" id="{483DA5CF-7810-5A97-6C25-B81ED121541D}"/>
              </a:ext>
            </a:extLst>
          </p:cNvPr>
          <p:cNvSpPr/>
          <p:nvPr/>
        </p:nvSpPr>
        <p:spPr>
          <a:xfrm>
            <a:off x="4784888" y="3674189"/>
            <a:ext cx="5710698" cy="2816638"/>
          </a:xfrm>
          <a:custGeom>
            <a:avLst/>
            <a:gdLst>
              <a:gd name="connsiteX0" fmla="*/ 5710699 w 5710698"/>
              <a:gd name="connsiteY0" fmla="*/ 0 h 2816638"/>
              <a:gd name="connsiteX1" fmla="*/ 1782010 w 5710698"/>
              <a:gd name="connsiteY1" fmla="*/ 657571 h 2816638"/>
              <a:gd name="connsiteX2" fmla="*/ 2506014 w 5710698"/>
              <a:gd name="connsiteY2" fmla="*/ 1309151 h 2816638"/>
              <a:gd name="connsiteX3" fmla="*/ 0 w 5710698"/>
              <a:gd name="connsiteY3" fmla="*/ 2816639 h 2816638"/>
            </a:gdLst>
            <a:ahLst/>
            <a:cxnLst>
              <a:cxn ang="0">
                <a:pos x="connsiteX0" y="connsiteY0"/>
              </a:cxn>
              <a:cxn ang="0">
                <a:pos x="connsiteX1" y="connsiteY1"/>
              </a:cxn>
              <a:cxn ang="0">
                <a:pos x="connsiteX2" y="connsiteY2"/>
              </a:cxn>
              <a:cxn ang="0">
                <a:pos x="connsiteX3" y="connsiteY3"/>
              </a:cxn>
            </a:cxnLst>
            <a:rect l="l" t="t" r="r" b="b"/>
            <a:pathLst>
              <a:path w="5710698" h="2816638">
                <a:moveTo>
                  <a:pt x="5710699" y="0"/>
                </a:moveTo>
                <a:cubicBezTo>
                  <a:pt x="4661360" y="0"/>
                  <a:pt x="1782010" y="149085"/>
                  <a:pt x="1782010" y="657571"/>
                </a:cubicBezTo>
                <a:cubicBezTo>
                  <a:pt x="1782010" y="931115"/>
                  <a:pt x="2506014" y="1009651"/>
                  <a:pt x="2506014" y="1309151"/>
                </a:cubicBezTo>
                <a:cubicBezTo>
                  <a:pt x="2506014" y="1749751"/>
                  <a:pt x="1013339" y="2153744"/>
                  <a:pt x="0" y="2816639"/>
                </a:cubicBezTo>
              </a:path>
            </a:pathLst>
          </a:custGeom>
          <a:noFill/>
          <a:ln w="19987" cap="flat">
            <a:solidFill>
              <a:schemeClr val="bg1"/>
            </a:solidFill>
            <a:prstDash val="solid"/>
            <a:miter/>
          </a:ln>
        </p:spPr>
        <p:txBody>
          <a:bodyPr rtlCol="0" anchor="ctr"/>
          <a:lstStyle/>
          <a:p>
            <a:endParaRPr lang="pt-BR"/>
          </a:p>
        </p:txBody>
      </p:sp>
      <p:sp>
        <p:nvSpPr>
          <p:cNvPr id="14" name="Freeform: Shape 13">
            <a:extLst>
              <a:ext uri="{FF2B5EF4-FFF2-40B4-BE49-F238E27FC236}">
                <a16:creationId xmlns:a16="http://schemas.microsoft.com/office/drawing/2014/main" id="{32BDB89F-16B5-72CF-FED3-15EF7825F721}"/>
              </a:ext>
            </a:extLst>
          </p:cNvPr>
          <p:cNvSpPr/>
          <p:nvPr/>
        </p:nvSpPr>
        <p:spPr>
          <a:xfrm>
            <a:off x="3606881" y="4526768"/>
            <a:ext cx="869338" cy="1200332"/>
          </a:xfrm>
          <a:custGeom>
            <a:avLst/>
            <a:gdLst>
              <a:gd name="connsiteX0" fmla="*/ 869338 w 869338"/>
              <a:gd name="connsiteY0" fmla="*/ 433944 h 1200332"/>
              <a:gd name="connsiteX1" fmla="*/ 456669 w 869338"/>
              <a:gd name="connsiteY1" fmla="*/ 1189351 h 1200332"/>
              <a:gd name="connsiteX2" fmla="*/ 412669 w 869338"/>
              <a:gd name="connsiteY2" fmla="*/ 1189351 h 1200332"/>
              <a:gd name="connsiteX3" fmla="*/ 0 w 869338"/>
              <a:gd name="connsiteY3" fmla="*/ 433944 h 1200332"/>
              <a:gd name="connsiteX4" fmla="*/ 434669 w 869338"/>
              <a:gd name="connsiteY4" fmla="*/ 0 h 1200332"/>
              <a:gd name="connsiteX5" fmla="*/ 869338 w 869338"/>
              <a:gd name="connsiteY5" fmla="*/ 433944 h 1200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9338" h="1200332">
                <a:moveTo>
                  <a:pt x="869338" y="433944"/>
                </a:moveTo>
                <a:cubicBezTo>
                  <a:pt x="869338" y="640932"/>
                  <a:pt x="545336" y="1074875"/>
                  <a:pt x="456669" y="1189351"/>
                </a:cubicBezTo>
                <a:cubicBezTo>
                  <a:pt x="445336" y="1203993"/>
                  <a:pt x="423336" y="1203993"/>
                  <a:pt x="412669" y="1189351"/>
                </a:cubicBezTo>
                <a:cubicBezTo>
                  <a:pt x="324002" y="1074875"/>
                  <a:pt x="0" y="640932"/>
                  <a:pt x="0" y="433944"/>
                </a:cubicBezTo>
                <a:cubicBezTo>
                  <a:pt x="0" y="194343"/>
                  <a:pt x="194668" y="0"/>
                  <a:pt x="434669" y="0"/>
                </a:cubicBezTo>
                <a:cubicBezTo>
                  <a:pt x="674671" y="0"/>
                  <a:pt x="869338" y="194343"/>
                  <a:pt x="869338" y="433944"/>
                </a:cubicBezTo>
                <a:close/>
              </a:path>
            </a:pathLst>
          </a:custGeom>
          <a:solidFill>
            <a:schemeClr val="accent2"/>
          </a:solidFill>
          <a:ln w="6662" cap="flat">
            <a:noFill/>
            <a:prstDash val="solid"/>
            <a:miter/>
          </a:ln>
        </p:spPr>
        <p:txBody>
          <a:bodyPr rtlCol="0" anchor="ctr"/>
          <a:lstStyle/>
          <a:p>
            <a:endParaRPr lang="pt-BR"/>
          </a:p>
        </p:txBody>
      </p:sp>
      <p:sp>
        <p:nvSpPr>
          <p:cNvPr id="15" name="Freeform: Shape 14">
            <a:extLst>
              <a:ext uri="{FF2B5EF4-FFF2-40B4-BE49-F238E27FC236}">
                <a16:creationId xmlns:a16="http://schemas.microsoft.com/office/drawing/2014/main" id="{29EC0B5D-C4A2-37DE-BA48-039990DB0F9D}"/>
              </a:ext>
            </a:extLst>
          </p:cNvPr>
          <p:cNvSpPr/>
          <p:nvPr/>
        </p:nvSpPr>
        <p:spPr>
          <a:xfrm>
            <a:off x="7325568" y="3053890"/>
            <a:ext cx="416668" cy="565390"/>
          </a:xfrm>
          <a:custGeom>
            <a:avLst/>
            <a:gdLst>
              <a:gd name="connsiteX0" fmla="*/ 416669 w 416668"/>
              <a:gd name="connsiteY0" fmla="*/ 207654 h 565390"/>
              <a:gd name="connsiteX1" fmla="*/ 230668 w 416668"/>
              <a:gd name="connsiteY1" fmla="*/ 554409 h 565390"/>
              <a:gd name="connsiteX2" fmla="*/ 186001 w 416668"/>
              <a:gd name="connsiteY2" fmla="*/ 554409 h 565390"/>
              <a:gd name="connsiteX3" fmla="*/ 0 w 416668"/>
              <a:gd name="connsiteY3" fmla="*/ 207654 h 565390"/>
              <a:gd name="connsiteX4" fmla="*/ 208001 w 416668"/>
              <a:gd name="connsiteY4" fmla="*/ 0 h 565390"/>
              <a:gd name="connsiteX5" fmla="*/ 416669 w 416668"/>
              <a:gd name="connsiteY5" fmla="*/ 207654 h 565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6668" h="565390">
                <a:moveTo>
                  <a:pt x="416669" y="207654"/>
                </a:moveTo>
                <a:cubicBezTo>
                  <a:pt x="416669" y="298835"/>
                  <a:pt x="284668" y="483195"/>
                  <a:pt x="230668" y="554409"/>
                </a:cubicBezTo>
                <a:cubicBezTo>
                  <a:pt x="219335" y="569052"/>
                  <a:pt x="197335" y="569052"/>
                  <a:pt x="186001" y="554409"/>
                </a:cubicBezTo>
                <a:cubicBezTo>
                  <a:pt x="132001" y="483195"/>
                  <a:pt x="0" y="299501"/>
                  <a:pt x="0" y="207654"/>
                </a:cubicBezTo>
                <a:cubicBezTo>
                  <a:pt x="0" y="92512"/>
                  <a:pt x="93334" y="0"/>
                  <a:pt x="208001" y="0"/>
                </a:cubicBezTo>
                <a:cubicBezTo>
                  <a:pt x="323335" y="0"/>
                  <a:pt x="416669" y="93178"/>
                  <a:pt x="416669" y="207654"/>
                </a:cubicBezTo>
                <a:close/>
              </a:path>
            </a:pathLst>
          </a:custGeom>
          <a:solidFill>
            <a:schemeClr val="accent4"/>
          </a:solidFill>
          <a:ln w="6662" cap="flat">
            <a:noFill/>
            <a:prstDash val="solid"/>
            <a:miter/>
          </a:ln>
        </p:spPr>
        <p:txBody>
          <a:bodyPr rtlCol="0" anchor="ctr"/>
          <a:lstStyle/>
          <a:p>
            <a:endParaRPr lang="pt-BR"/>
          </a:p>
        </p:txBody>
      </p:sp>
      <p:grpSp>
        <p:nvGrpSpPr>
          <p:cNvPr id="16" name="Graphic 6">
            <a:extLst>
              <a:ext uri="{FF2B5EF4-FFF2-40B4-BE49-F238E27FC236}">
                <a16:creationId xmlns:a16="http://schemas.microsoft.com/office/drawing/2014/main" id="{A2276346-52B3-4CED-9461-CCEC0D8268F3}"/>
              </a:ext>
            </a:extLst>
          </p:cNvPr>
          <p:cNvGrpSpPr/>
          <p:nvPr/>
        </p:nvGrpSpPr>
        <p:grpSpPr>
          <a:xfrm>
            <a:off x="1637494" y="4526768"/>
            <a:ext cx="1271412" cy="1719134"/>
            <a:chOff x="308756" y="3169456"/>
            <a:chExt cx="1271412" cy="1719134"/>
          </a:xfrm>
        </p:grpSpPr>
        <p:sp>
          <p:nvSpPr>
            <p:cNvPr id="17" name="Freeform: Shape 16">
              <a:extLst>
                <a:ext uri="{FF2B5EF4-FFF2-40B4-BE49-F238E27FC236}">
                  <a16:creationId xmlns:a16="http://schemas.microsoft.com/office/drawing/2014/main" id="{E23445A3-BE64-D620-2ECA-AE35265EAD06}"/>
                </a:ext>
              </a:extLst>
            </p:cNvPr>
            <p:cNvSpPr/>
            <p:nvPr/>
          </p:nvSpPr>
          <p:spPr>
            <a:xfrm>
              <a:off x="880802" y="3169456"/>
              <a:ext cx="138000" cy="1719134"/>
            </a:xfrm>
            <a:custGeom>
              <a:avLst/>
              <a:gdLst>
                <a:gd name="connsiteX0" fmla="*/ 87334 w 138000"/>
                <a:gd name="connsiteY0" fmla="*/ 1719135 h 1719134"/>
                <a:gd name="connsiteX1" fmla="*/ 50667 w 138000"/>
                <a:gd name="connsiteY1" fmla="*/ 1719135 h 1719134"/>
                <a:gd name="connsiteX2" fmla="*/ 0 w 138000"/>
                <a:gd name="connsiteY2" fmla="*/ 1668553 h 1719134"/>
                <a:gd name="connsiteX3" fmla="*/ 0 w 138000"/>
                <a:gd name="connsiteY3" fmla="*/ 50582 h 1719134"/>
                <a:gd name="connsiteX4" fmla="*/ 50667 w 138000"/>
                <a:gd name="connsiteY4" fmla="*/ 0 h 1719134"/>
                <a:gd name="connsiteX5" fmla="*/ 87334 w 138000"/>
                <a:gd name="connsiteY5" fmla="*/ 0 h 1719134"/>
                <a:gd name="connsiteX6" fmla="*/ 138001 w 138000"/>
                <a:gd name="connsiteY6" fmla="*/ 50582 h 1719134"/>
                <a:gd name="connsiteX7" fmla="*/ 138001 w 138000"/>
                <a:gd name="connsiteY7" fmla="*/ 1667887 h 1719134"/>
                <a:gd name="connsiteX8" fmla="*/ 87334 w 138000"/>
                <a:gd name="connsiteY8" fmla="*/ 1719135 h 1719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000" h="1719134">
                  <a:moveTo>
                    <a:pt x="87334" y="1719135"/>
                  </a:moveTo>
                  <a:lnTo>
                    <a:pt x="50667" y="1719135"/>
                  </a:lnTo>
                  <a:cubicBezTo>
                    <a:pt x="22667" y="1719135"/>
                    <a:pt x="0" y="1696506"/>
                    <a:pt x="0" y="1668553"/>
                  </a:cubicBezTo>
                  <a:lnTo>
                    <a:pt x="0" y="50582"/>
                  </a:lnTo>
                  <a:cubicBezTo>
                    <a:pt x="0" y="22629"/>
                    <a:pt x="22667" y="0"/>
                    <a:pt x="50667" y="0"/>
                  </a:cubicBezTo>
                  <a:lnTo>
                    <a:pt x="87334" y="0"/>
                  </a:lnTo>
                  <a:cubicBezTo>
                    <a:pt x="115334" y="0"/>
                    <a:pt x="138001" y="22629"/>
                    <a:pt x="138001" y="50582"/>
                  </a:cubicBezTo>
                  <a:lnTo>
                    <a:pt x="138001" y="1667887"/>
                  </a:lnTo>
                  <a:cubicBezTo>
                    <a:pt x="138001" y="1695840"/>
                    <a:pt x="115334" y="1719135"/>
                    <a:pt x="87334" y="1719135"/>
                  </a:cubicBezTo>
                  <a:close/>
                </a:path>
              </a:pathLst>
            </a:custGeom>
            <a:solidFill>
              <a:schemeClr val="accent1"/>
            </a:solidFill>
            <a:ln w="6662" cap="flat">
              <a:noFill/>
              <a:prstDash val="solid"/>
              <a:miter/>
            </a:ln>
          </p:spPr>
          <p:txBody>
            <a:bodyPr rtlCol="0" anchor="ctr"/>
            <a:lstStyle/>
            <a:p>
              <a:endParaRPr lang="pt-BR"/>
            </a:p>
          </p:txBody>
        </p:sp>
        <p:sp>
          <p:nvSpPr>
            <p:cNvPr id="18" name="Freeform: Shape 17">
              <a:extLst>
                <a:ext uri="{FF2B5EF4-FFF2-40B4-BE49-F238E27FC236}">
                  <a16:creationId xmlns:a16="http://schemas.microsoft.com/office/drawing/2014/main" id="{6437B803-BD47-A0E6-C5B8-F93F036E7061}"/>
                </a:ext>
              </a:extLst>
            </p:cNvPr>
            <p:cNvSpPr/>
            <p:nvPr/>
          </p:nvSpPr>
          <p:spPr>
            <a:xfrm>
              <a:off x="308756" y="3256644"/>
              <a:ext cx="1236715" cy="660982"/>
            </a:xfrm>
            <a:custGeom>
              <a:avLst/>
              <a:gdLst>
                <a:gd name="connsiteX0" fmla="*/ 1166049 w 1236715"/>
                <a:gd name="connsiteY0" fmla="*/ 660898 h 660982"/>
                <a:gd name="connsiteX1" fmla="*/ 16709 w 1236715"/>
                <a:gd name="connsiteY1" fmla="*/ 621631 h 660982"/>
                <a:gd name="connsiteX2" fmla="*/ 42 w 1236715"/>
                <a:gd name="connsiteY2" fmla="*/ 602995 h 660982"/>
                <a:gd name="connsiteX3" fmla="*/ 22042 w 1236715"/>
                <a:gd name="connsiteY3" fmla="*/ 71215 h 660982"/>
                <a:gd name="connsiteX4" fmla="*/ 34709 w 1236715"/>
                <a:gd name="connsiteY4" fmla="*/ 45258 h 660982"/>
                <a:gd name="connsiteX5" fmla="*/ 90709 w 1236715"/>
                <a:gd name="connsiteY5" fmla="*/ 0 h 660982"/>
                <a:gd name="connsiteX6" fmla="*/ 1236716 w 1236715"/>
                <a:gd name="connsiteY6" fmla="*/ 614975 h 660982"/>
                <a:gd name="connsiteX7" fmla="*/ 1189382 w 1236715"/>
                <a:gd name="connsiteY7" fmla="*/ 652912 h 660982"/>
                <a:gd name="connsiteX8" fmla="*/ 1166049 w 1236715"/>
                <a:gd name="connsiteY8" fmla="*/ 660898 h 660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6715" h="660982">
                  <a:moveTo>
                    <a:pt x="1166049" y="660898"/>
                  </a:moveTo>
                  <a:lnTo>
                    <a:pt x="16709" y="621631"/>
                  </a:lnTo>
                  <a:cubicBezTo>
                    <a:pt x="6709" y="620965"/>
                    <a:pt x="-625" y="612978"/>
                    <a:pt x="42" y="602995"/>
                  </a:cubicBezTo>
                  <a:lnTo>
                    <a:pt x="22042" y="71215"/>
                  </a:lnTo>
                  <a:cubicBezTo>
                    <a:pt x="22709" y="61231"/>
                    <a:pt x="27376" y="51913"/>
                    <a:pt x="34709" y="45258"/>
                  </a:cubicBezTo>
                  <a:lnTo>
                    <a:pt x="90709" y="0"/>
                  </a:lnTo>
                  <a:lnTo>
                    <a:pt x="1236716" y="614975"/>
                  </a:lnTo>
                  <a:lnTo>
                    <a:pt x="1189382" y="652912"/>
                  </a:lnTo>
                  <a:cubicBezTo>
                    <a:pt x="1182715" y="658236"/>
                    <a:pt x="1174715" y="661564"/>
                    <a:pt x="1166049" y="660898"/>
                  </a:cubicBezTo>
                  <a:close/>
                </a:path>
              </a:pathLst>
            </a:custGeom>
            <a:solidFill>
              <a:schemeClr val="bg1"/>
            </a:solidFill>
            <a:ln w="6662" cap="flat">
              <a:solidFill>
                <a:schemeClr val="accent1"/>
              </a:solidFill>
              <a:prstDash val="solid"/>
              <a:miter/>
            </a:ln>
          </p:spPr>
          <p:txBody>
            <a:bodyPr rtlCol="0" anchor="ctr"/>
            <a:lstStyle/>
            <a:p>
              <a:endParaRPr lang="pt-BR"/>
            </a:p>
          </p:txBody>
        </p:sp>
        <p:sp>
          <p:nvSpPr>
            <p:cNvPr id="19" name="Freeform: Shape 18">
              <a:extLst>
                <a:ext uri="{FF2B5EF4-FFF2-40B4-BE49-F238E27FC236}">
                  <a16:creationId xmlns:a16="http://schemas.microsoft.com/office/drawing/2014/main" id="{5FA49FD1-3D46-C3CF-A117-B4C2DF078C2F}"/>
                </a:ext>
              </a:extLst>
            </p:cNvPr>
            <p:cNvSpPr/>
            <p:nvPr/>
          </p:nvSpPr>
          <p:spPr>
            <a:xfrm>
              <a:off x="365436" y="3251290"/>
              <a:ext cx="1214732" cy="627014"/>
            </a:xfrm>
            <a:custGeom>
              <a:avLst/>
              <a:gdLst>
                <a:gd name="connsiteX0" fmla="*/ 1167370 w 1214732"/>
                <a:gd name="connsiteY0" fmla="*/ 626985 h 627014"/>
                <a:gd name="connsiteX1" fmla="*/ 24030 w 1214732"/>
                <a:gd name="connsiteY1" fmla="*/ 581061 h 627014"/>
                <a:gd name="connsiteX2" fmla="*/ 30 w 1214732"/>
                <a:gd name="connsiteY2" fmla="*/ 555105 h 627014"/>
                <a:gd name="connsiteX3" fmla="*/ 21363 w 1214732"/>
                <a:gd name="connsiteY3" fmla="*/ 23990 h 627014"/>
                <a:gd name="connsiteX4" fmla="*/ 47363 w 1214732"/>
                <a:gd name="connsiteY4" fmla="*/ 30 h 627014"/>
                <a:gd name="connsiteX5" fmla="*/ 1190703 w 1214732"/>
                <a:gd name="connsiteY5" fmla="*/ 45953 h 627014"/>
                <a:gd name="connsiteX6" fmla="*/ 1214703 w 1214732"/>
                <a:gd name="connsiteY6" fmla="*/ 71910 h 627014"/>
                <a:gd name="connsiteX7" fmla="*/ 1193370 w 1214732"/>
                <a:gd name="connsiteY7" fmla="*/ 603025 h 627014"/>
                <a:gd name="connsiteX8" fmla="*/ 1167370 w 1214732"/>
                <a:gd name="connsiteY8" fmla="*/ 626985 h 627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4732" h="627014">
                  <a:moveTo>
                    <a:pt x="1167370" y="626985"/>
                  </a:moveTo>
                  <a:lnTo>
                    <a:pt x="24030" y="581061"/>
                  </a:lnTo>
                  <a:cubicBezTo>
                    <a:pt x="10030" y="580396"/>
                    <a:pt x="-637" y="569081"/>
                    <a:pt x="30" y="555105"/>
                  </a:cubicBezTo>
                  <a:lnTo>
                    <a:pt x="21363" y="23990"/>
                  </a:lnTo>
                  <a:cubicBezTo>
                    <a:pt x="22030" y="10013"/>
                    <a:pt x="33363" y="-636"/>
                    <a:pt x="47363" y="30"/>
                  </a:cubicBezTo>
                  <a:lnTo>
                    <a:pt x="1190703" y="45953"/>
                  </a:lnTo>
                  <a:cubicBezTo>
                    <a:pt x="1204703" y="46619"/>
                    <a:pt x="1215370" y="57933"/>
                    <a:pt x="1214703" y="71910"/>
                  </a:cubicBezTo>
                  <a:lnTo>
                    <a:pt x="1193370" y="603025"/>
                  </a:lnTo>
                  <a:cubicBezTo>
                    <a:pt x="1192703" y="617001"/>
                    <a:pt x="1181370" y="627650"/>
                    <a:pt x="1167370" y="626985"/>
                  </a:cubicBezTo>
                  <a:close/>
                </a:path>
              </a:pathLst>
            </a:custGeom>
            <a:solidFill>
              <a:schemeClr val="accent1"/>
            </a:solidFill>
            <a:ln w="6662" cap="flat">
              <a:noFill/>
              <a:prstDash val="solid"/>
              <a:miter/>
            </a:ln>
          </p:spPr>
          <p:txBody>
            <a:bodyPr rtlCol="0" anchor="ctr"/>
            <a:lstStyle/>
            <a:p>
              <a:endParaRPr lang="pt-BR"/>
            </a:p>
          </p:txBody>
        </p:sp>
        <p:sp>
          <p:nvSpPr>
            <p:cNvPr id="20" name="Freeform: Shape 19">
              <a:extLst>
                <a:ext uri="{FF2B5EF4-FFF2-40B4-BE49-F238E27FC236}">
                  <a16:creationId xmlns:a16="http://schemas.microsoft.com/office/drawing/2014/main" id="{30F23AC3-F85F-7C33-6B13-D11C98843058}"/>
                </a:ext>
              </a:extLst>
            </p:cNvPr>
            <p:cNvSpPr/>
            <p:nvPr/>
          </p:nvSpPr>
          <p:spPr>
            <a:xfrm>
              <a:off x="320132" y="3815713"/>
              <a:ext cx="63333" cy="51913"/>
            </a:xfrm>
            <a:custGeom>
              <a:avLst/>
              <a:gdLst>
                <a:gd name="connsiteX0" fmla="*/ 63334 w 63333"/>
                <a:gd name="connsiteY0" fmla="*/ 0 h 51913"/>
                <a:gd name="connsiteX1" fmla="*/ 0 w 63333"/>
                <a:gd name="connsiteY1" fmla="*/ 51913 h 51913"/>
              </a:gdLst>
              <a:ahLst/>
              <a:cxnLst>
                <a:cxn ang="0">
                  <a:pos x="connsiteX0" y="connsiteY0"/>
                </a:cxn>
                <a:cxn ang="0">
                  <a:pos x="connsiteX1" y="connsiteY1"/>
                </a:cxn>
              </a:cxnLst>
              <a:rect l="l" t="t" r="r" b="b"/>
              <a:pathLst>
                <a:path w="63333" h="51913">
                  <a:moveTo>
                    <a:pt x="63334" y="0"/>
                  </a:moveTo>
                  <a:lnTo>
                    <a:pt x="0" y="51913"/>
                  </a:lnTo>
                </a:path>
              </a:pathLst>
            </a:custGeom>
            <a:ln w="6662" cap="flat">
              <a:solidFill>
                <a:schemeClr val="accent1"/>
              </a:solidFill>
              <a:prstDash val="solid"/>
              <a:miter/>
            </a:ln>
          </p:spPr>
          <p:txBody>
            <a:bodyPr rtlCol="0" anchor="ctr"/>
            <a:lstStyle/>
            <a:p>
              <a:endParaRPr lang="pt-BR"/>
            </a:p>
          </p:txBody>
        </p:sp>
      </p:grpSp>
      <p:grpSp>
        <p:nvGrpSpPr>
          <p:cNvPr id="21" name="Graphic 6">
            <a:extLst>
              <a:ext uri="{FF2B5EF4-FFF2-40B4-BE49-F238E27FC236}">
                <a16:creationId xmlns:a16="http://schemas.microsoft.com/office/drawing/2014/main" id="{2FD50A06-C582-EAAB-6391-80667AC5E4D6}"/>
              </a:ext>
            </a:extLst>
          </p:cNvPr>
          <p:cNvGrpSpPr/>
          <p:nvPr/>
        </p:nvGrpSpPr>
        <p:grpSpPr>
          <a:xfrm>
            <a:off x="8846910" y="3033258"/>
            <a:ext cx="1072864" cy="1192678"/>
            <a:chOff x="7518172" y="1675946"/>
            <a:chExt cx="1072864" cy="1192678"/>
          </a:xfrm>
        </p:grpSpPr>
        <p:sp>
          <p:nvSpPr>
            <p:cNvPr id="22" name="Freeform: Shape 21">
              <a:extLst>
                <a:ext uri="{FF2B5EF4-FFF2-40B4-BE49-F238E27FC236}">
                  <a16:creationId xmlns:a16="http://schemas.microsoft.com/office/drawing/2014/main" id="{674E6BFB-1432-F3A7-E547-DBF02A20FC31}"/>
                </a:ext>
              </a:extLst>
            </p:cNvPr>
            <p:cNvSpPr/>
            <p:nvPr/>
          </p:nvSpPr>
          <p:spPr>
            <a:xfrm>
              <a:off x="7950841" y="1675946"/>
              <a:ext cx="74000" cy="1192678"/>
            </a:xfrm>
            <a:custGeom>
              <a:avLst/>
              <a:gdLst>
                <a:gd name="connsiteX0" fmla="*/ 52667 w 74000"/>
                <a:gd name="connsiteY0" fmla="*/ 1192679 h 1192678"/>
                <a:gd name="connsiteX1" fmla="*/ 21333 w 74000"/>
                <a:gd name="connsiteY1" fmla="*/ 1192679 h 1192678"/>
                <a:gd name="connsiteX2" fmla="*/ 0 w 74000"/>
                <a:gd name="connsiteY2" fmla="*/ 1171381 h 1192678"/>
                <a:gd name="connsiteX3" fmla="*/ 0 w 74000"/>
                <a:gd name="connsiteY3" fmla="*/ 21298 h 1192678"/>
                <a:gd name="connsiteX4" fmla="*/ 21333 w 74000"/>
                <a:gd name="connsiteY4" fmla="*/ 0 h 1192678"/>
                <a:gd name="connsiteX5" fmla="*/ 52667 w 74000"/>
                <a:gd name="connsiteY5" fmla="*/ 0 h 1192678"/>
                <a:gd name="connsiteX6" fmla="*/ 74000 w 74000"/>
                <a:gd name="connsiteY6" fmla="*/ 21298 h 1192678"/>
                <a:gd name="connsiteX7" fmla="*/ 74000 w 74000"/>
                <a:gd name="connsiteY7" fmla="*/ 1171381 h 1192678"/>
                <a:gd name="connsiteX8" fmla="*/ 52667 w 74000"/>
                <a:gd name="connsiteY8" fmla="*/ 1192679 h 1192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000" h="1192678">
                  <a:moveTo>
                    <a:pt x="52667" y="1192679"/>
                  </a:moveTo>
                  <a:lnTo>
                    <a:pt x="21333" y="1192679"/>
                  </a:lnTo>
                  <a:cubicBezTo>
                    <a:pt x="9334" y="1192679"/>
                    <a:pt x="0" y="1183361"/>
                    <a:pt x="0" y="1171381"/>
                  </a:cubicBezTo>
                  <a:lnTo>
                    <a:pt x="0" y="21298"/>
                  </a:lnTo>
                  <a:cubicBezTo>
                    <a:pt x="0" y="9318"/>
                    <a:pt x="9334" y="0"/>
                    <a:pt x="21333" y="0"/>
                  </a:cubicBezTo>
                  <a:lnTo>
                    <a:pt x="52667" y="0"/>
                  </a:lnTo>
                  <a:cubicBezTo>
                    <a:pt x="64667" y="0"/>
                    <a:pt x="74000" y="9318"/>
                    <a:pt x="74000" y="21298"/>
                  </a:cubicBezTo>
                  <a:lnTo>
                    <a:pt x="74000" y="1171381"/>
                  </a:lnTo>
                  <a:cubicBezTo>
                    <a:pt x="74000" y="1183361"/>
                    <a:pt x="64667" y="1192679"/>
                    <a:pt x="52667" y="1192679"/>
                  </a:cubicBezTo>
                  <a:close/>
                </a:path>
              </a:pathLst>
            </a:custGeom>
            <a:solidFill>
              <a:schemeClr val="accent5"/>
            </a:solidFill>
            <a:ln w="6662" cap="flat">
              <a:noFill/>
              <a:prstDash val="solid"/>
              <a:miter/>
            </a:ln>
          </p:spPr>
          <p:txBody>
            <a:bodyPr rtlCol="0" anchor="ctr"/>
            <a:lstStyle/>
            <a:p>
              <a:endParaRPr lang="pt-BR"/>
            </a:p>
          </p:txBody>
        </p:sp>
        <p:sp>
          <p:nvSpPr>
            <p:cNvPr id="23" name="Freeform: Shape 22">
              <a:extLst>
                <a:ext uri="{FF2B5EF4-FFF2-40B4-BE49-F238E27FC236}">
                  <a16:creationId xmlns:a16="http://schemas.microsoft.com/office/drawing/2014/main" id="{DECCF6E1-AD01-A679-A7D1-9D7BF651CC4A}"/>
                </a:ext>
              </a:extLst>
            </p:cNvPr>
            <p:cNvSpPr/>
            <p:nvPr/>
          </p:nvSpPr>
          <p:spPr>
            <a:xfrm>
              <a:off x="7518172" y="1780438"/>
              <a:ext cx="847337" cy="420632"/>
            </a:xfrm>
            <a:custGeom>
              <a:avLst/>
              <a:gdLst>
                <a:gd name="connsiteX0" fmla="*/ 786005 w 847337"/>
                <a:gd name="connsiteY0" fmla="*/ 386689 h 420632"/>
                <a:gd name="connsiteX1" fmla="*/ 24666 w 847337"/>
                <a:gd name="connsiteY1" fmla="*/ 420632 h 420632"/>
                <a:gd name="connsiteX2" fmla="*/ 11333 w 847337"/>
                <a:gd name="connsiteY2" fmla="*/ 408652 h 420632"/>
                <a:gd name="connsiteX3" fmla="*/ 0 w 847337"/>
                <a:gd name="connsiteY3" fmla="*/ 41930 h 420632"/>
                <a:gd name="connsiteX4" fmla="*/ 4000 w 847337"/>
                <a:gd name="connsiteY4" fmla="*/ 32612 h 420632"/>
                <a:gd name="connsiteX5" fmla="*/ 35334 w 847337"/>
                <a:gd name="connsiteY5" fmla="*/ 1331 h 420632"/>
                <a:gd name="connsiteX6" fmla="*/ 798671 w 847337"/>
                <a:gd name="connsiteY6" fmla="*/ 0 h 420632"/>
                <a:gd name="connsiteX7" fmla="*/ 847338 w 847337"/>
                <a:gd name="connsiteY7" fmla="*/ 351414 h 420632"/>
                <a:gd name="connsiteX8" fmla="*/ 792005 w 847337"/>
                <a:gd name="connsiteY8" fmla="*/ 385358 h 420632"/>
                <a:gd name="connsiteX9" fmla="*/ 786005 w 847337"/>
                <a:gd name="connsiteY9" fmla="*/ 386689 h 42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7337" h="420632">
                  <a:moveTo>
                    <a:pt x="786005" y="386689"/>
                  </a:moveTo>
                  <a:lnTo>
                    <a:pt x="24666" y="420632"/>
                  </a:lnTo>
                  <a:cubicBezTo>
                    <a:pt x="17333" y="420632"/>
                    <a:pt x="12000" y="415308"/>
                    <a:pt x="11333" y="408652"/>
                  </a:cubicBezTo>
                  <a:lnTo>
                    <a:pt x="0" y="41930"/>
                  </a:lnTo>
                  <a:cubicBezTo>
                    <a:pt x="0" y="38602"/>
                    <a:pt x="1333" y="35275"/>
                    <a:pt x="4000" y="32612"/>
                  </a:cubicBezTo>
                  <a:lnTo>
                    <a:pt x="35334" y="1331"/>
                  </a:lnTo>
                  <a:lnTo>
                    <a:pt x="798671" y="0"/>
                  </a:lnTo>
                  <a:lnTo>
                    <a:pt x="847338" y="351414"/>
                  </a:lnTo>
                  <a:lnTo>
                    <a:pt x="792005" y="385358"/>
                  </a:lnTo>
                  <a:cubicBezTo>
                    <a:pt x="790004" y="386023"/>
                    <a:pt x="788004" y="386689"/>
                    <a:pt x="786005" y="386689"/>
                  </a:cubicBezTo>
                  <a:close/>
                </a:path>
              </a:pathLst>
            </a:custGeom>
            <a:solidFill>
              <a:schemeClr val="bg1"/>
            </a:solidFill>
            <a:ln w="6662" cap="flat">
              <a:solidFill>
                <a:schemeClr val="accent5"/>
              </a:solidFill>
              <a:prstDash val="solid"/>
              <a:miter/>
            </a:ln>
          </p:spPr>
          <p:txBody>
            <a:bodyPr rtlCol="0" anchor="ctr"/>
            <a:lstStyle/>
            <a:p>
              <a:endParaRPr lang="pt-BR"/>
            </a:p>
          </p:txBody>
        </p:sp>
        <p:sp>
          <p:nvSpPr>
            <p:cNvPr id="24" name="Freeform: Shape 23">
              <a:extLst>
                <a:ext uri="{FF2B5EF4-FFF2-40B4-BE49-F238E27FC236}">
                  <a16:creationId xmlns:a16="http://schemas.microsoft.com/office/drawing/2014/main" id="{4C79E923-D748-2543-170A-5544289F038D}"/>
                </a:ext>
              </a:extLst>
            </p:cNvPr>
            <p:cNvSpPr/>
            <p:nvPr/>
          </p:nvSpPr>
          <p:spPr>
            <a:xfrm>
              <a:off x="7550839" y="1745163"/>
              <a:ext cx="1040197" cy="420632"/>
            </a:xfrm>
            <a:custGeom>
              <a:avLst/>
              <a:gdLst>
                <a:gd name="connsiteX0" fmla="*/ 814004 w 1040197"/>
                <a:gd name="connsiteY0" fmla="*/ 390017 h 420632"/>
                <a:gd name="connsiteX1" fmla="*/ 22000 w 1040197"/>
                <a:gd name="connsiteY1" fmla="*/ 420632 h 420632"/>
                <a:gd name="connsiteX2" fmla="*/ 14666 w 1040197"/>
                <a:gd name="connsiteY2" fmla="*/ 413977 h 420632"/>
                <a:gd name="connsiteX3" fmla="*/ 0 w 1040197"/>
                <a:gd name="connsiteY3" fmla="*/ 37937 h 420632"/>
                <a:gd name="connsiteX4" fmla="*/ 6667 w 1040197"/>
                <a:gd name="connsiteY4" fmla="*/ 30616 h 420632"/>
                <a:gd name="connsiteX5" fmla="*/ 798671 w 1040197"/>
                <a:gd name="connsiteY5" fmla="*/ 0 h 420632"/>
                <a:gd name="connsiteX6" fmla="*/ 803338 w 1040197"/>
                <a:gd name="connsiteY6" fmla="*/ 1331 h 420632"/>
                <a:gd name="connsiteX7" fmla="*/ 1037339 w 1040197"/>
                <a:gd name="connsiteY7" fmla="*/ 173045 h 420632"/>
                <a:gd name="connsiteX8" fmla="*/ 1038006 w 1040197"/>
                <a:gd name="connsiteY8" fmla="*/ 184359 h 420632"/>
                <a:gd name="connsiteX9" fmla="*/ 818004 w 1040197"/>
                <a:gd name="connsiteY9" fmla="*/ 388686 h 420632"/>
                <a:gd name="connsiteX10" fmla="*/ 814004 w 1040197"/>
                <a:gd name="connsiteY10" fmla="*/ 390017 h 420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0197" h="420632">
                  <a:moveTo>
                    <a:pt x="814004" y="390017"/>
                  </a:moveTo>
                  <a:lnTo>
                    <a:pt x="22000" y="420632"/>
                  </a:lnTo>
                  <a:cubicBezTo>
                    <a:pt x="18000" y="420632"/>
                    <a:pt x="14666" y="417970"/>
                    <a:pt x="14666" y="413977"/>
                  </a:cubicBezTo>
                  <a:lnTo>
                    <a:pt x="0" y="37937"/>
                  </a:lnTo>
                  <a:cubicBezTo>
                    <a:pt x="0" y="33943"/>
                    <a:pt x="2667" y="30616"/>
                    <a:pt x="6667" y="30616"/>
                  </a:cubicBezTo>
                  <a:lnTo>
                    <a:pt x="798671" y="0"/>
                  </a:lnTo>
                  <a:cubicBezTo>
                    <a:pt x="800005" y="0"/>
                    <a:pt x="802004" y="666"/>
                    <a:pt x="803338" y="1331"/>
                  </a:cubicBezTo>
                  <a:lnTo>
                    <a:pt x="1037339" y="173045"/>
                  </a:lnTo>
                  <a:cubicBezTo>
                    <a:pt x="1040672" y="175707"/>
                    <a:pt x="1041339" y="181032"/>
                    <a:pt x="1038006" y="184359"/>
                  </a:cubicBezTo>
                  <a:lnTo>
                    <a:pt x="818004" y="388686"/>
                  </a:lnTo>
                  <a:cubicBezTo>
                    <a:pt x="817338" y="389351"/>
                    <a:pt x="815337" y="390017"/>
                    <a:pt x="814004" y="390017"/>
                  </a:cubicBezTo>
                  <a:close/>
                </a:path>
              </a:pathLst>
            </a:custGeom>
            <a:solidFill>
              <a:schemeClr val="accent5"/>
            </a:solidFill>
            <a:ln w="6662" cap="flat">
              <a:noFill/>
              <a:prstDash val="solid"/>
              <a:miter/>
            </a:ln>
          </p:spPr>
          <p:txBody>
            <a:bodyPr rtlCol="0" anchor="ctr"/>
            <a:lstStyle/>
            <a:p>
              <a:endParaRPr lang="pt-BR"/>
            </a:p>
          </p:txBody>
        </p:sp>
      </p:grpSp>
      <p:sp>
        <p:nvSpPr>
          <p:cNvPr id="26" name="TextBox 25">
            <a:extLst>
              <a:ext uri="{FF2B5EF4-FFF2-40B4-BE49-F238E27FC236}">
                <a16:creationId xmlns:a16="http://schemas.microsoft.com/office/drawing/2014/main" id="{64B2AFDB-C6EE-40F4-742E-DF372F5C9886}"/>
              </a:ext>
            </a:extLst>
          </p:cNvPr>
          <p:cNvSpPr txBox="1"/>
          <p:nvPr/>
        </p:nvSpPr>
        <p:spPr>
          <a:xfrm rot="120000">
            <a:off x="1938338" y="4751646"/>
            <a:ext cx="788894" cy="369332"/>
          </a:xfrm>
          <a:prstGeom prst="rect">
            <a:avLst/>
          </a:prstGeom>
          <a:noFill/>
        </p:spPr>
        <p:txBody>
          <a:bodyPr wrap="square" lIns="0" tIns="0" rIns="0" bIns="0" rtlCol="0">
            <a:spAutoFit/>
          </a:bodyPr>
          <a:lstStyle/>
          <a:p>
            <a:pPr algn="ctr"/>
            <a:r>
              <a:rPr lang="en-US" sz="1200" b="1" dirty="0">
                <a:solidFill>
                  <a:schemeClr val="bg1"/>
                </a:solidFill>
                <a:latin typeface="Segoe UI" panose="020B0502040204020203" pitchFamily="34" charset="0"/>
                <a:cs typeface="Segoe UI" panose="020B0502040204020203" pitchFamily="34" charset="0"/>
              </a:rPr>
              <a:t>CURRENT STATE</a:t>
            </a:r>
          </a:p>
        </p:txBody>
      </p:sp>
      <p:sp>
        <p:nvSpPr>
          <p:cNvPr id="27" name="TextBox 26">
            <a:extLst>
              <a:ext uri="{FF2B5EF4-FFF2-40B4-BE49-F238E27FC236}">
                <a16:creationId xmlns:a16="http://schemas.microsoft.com/office/drawing/2014/main" id="{43536399-8296-C2CB-DC35-C16A2DBE36FA}"/>
              </a:ext>
            </a:extLst>
          </p:cNvPr>
          <p:cNvSpPr txBox="1"/>
          <p:nvPr/>
        </p:nvSpPr>
        <p:spPr>
          <a:xfrm rot="21434388">
            <a:off x="8970963" y="3144837"/>
            <a:ext cx="685380" cy="369332"/>
          </a:xfrm>
          <a:prstGeom prst="rect">
            <a:avLst/>
          </a:prstGeom>
          <a:noFill/>
        </p:spPr>
        <p:txBody>
          <a:bodyPr wrap="square" lIns="0" tIns="0" rIns="0" bIns="0" rtlCol="0">
            <a:spAutoFit/>
          </a:bodyPr>
          <a:lstStyle/>
          <a:p>
            <a:pPr algn="ctr"/>
            <a:r>
              <a:rPr lang="en-US" sz="1200" b="1" dirty="0">
                <a:solidFill>
                  <a:schemeClr val="bg1"/>
                </a:solidFill>
                <a:latin typeface="Segoe UI" panose="020B0502040204020203" pitchFamily="34" charset="0"/>
                <a:cs typeface="Segoe UI" panose="020B0502040204020203" pitchFamily="34" charset="0"/>
              </a:rPr>
              <a:t>FUTURE STATE</a:t>
            </a:r>
          </a:p>
        </p:txBody>
      </p:sp>
      <p:sp>
        <p:nvSpPr>
          <p:cNvPr id="28" name="TextBox 27">
            <a:extLst>
              <a:ext uri="{FF2B5EF4-FFF2-40B4-BE49-F238E27FC236}">
                <a16:creationId xmlns:a16="http://schemas.microsoft.com/office/drawing/2014/main" id="{E52BD27C-DAA9-5EE3-2049-B1C28C64DD3B}"/>
              </a:ext>
            </a:extLst>
          </p:cNvPr>
          <p:cNvSpPr txBox="1"/>
          <p:nvPr/>
        </p:nvSpPr>
        <p:spPr>
          <a:xfrm>
            <a:off x="7763040" y="3154812"/>
            <a:ext cx="573741" cy="184666"/>
          </a:xfrm>
          <a:prstGeom prst="rect">
            <a:avLst/>
          </a:prstGeom>
          <a:noFill/>
        </p:spPr>
        <p:txBody>
          <a:bodyPr wrap="square" lIns="0" tIns="0" rIns="0" bIns="0" rtlCol="0">
            <a:spAutoFit/>
          </a:bodyPr>
          <a:lstStyle/>
          <a:p>
            <a:pPr algn="ctr"/>
            <a:r>
              <a:rPr lang="en-US" sz="1200" b="1" dirty="0">
                <a:solidFill>
                  <a:schemeClr val="bg1"/>
                </a:solidFill>
                <a:latin typeface="Segoe UI" panose="020B0502040204020203" pitchFamily="34" charset="0"/>
                <a:cs typeface="Segoe UI" panose="020B0502040204020203" pitchFamily="34" charset="0"/>
              </a:rPr>
              <a:t>STEP 3</a:t>
            </a:r>
          </a:p>
        </p:txBody>
      </p:sp>
      <p:sp>
        <p:nvSpPr>
          <p:cNvPr id="29" name="TextBox 28">
            <a:extLst>
              <a:ext uri="{FF2B5EF4-FFF2-40B4-BE49-F238E27FC236}">
                <a16:creationId xmlns:a16="http://schemas.microsoft.com/office/drawing/2014/main" id="{6937AE2E-88DA-9B14-6927-FB182C0A01E0}"/>
              </a:ext>
            </a:extLst>
          </p:cNvPr>
          <p:cNvSpPr txBox="1"/>
          <p:nvPr/>
        </p:nvSpPr>
        <p:spPr>
          <a:xfrm>
            <a:off x="4501643" y="4879918"/>
            <a:ext cx="609600" cy="184666"/>
          </a:xfrm>
          <a:prstGeom prst="rect">
            <a:avLst/>
          </a:prstGeom>
          <a:noFill/>
        </p:spPr>
        <p:txBody>
          <a:bodyPr wrap="square" lIns="0" tIns="0" rIns="0" bIns="0" rtlCol="0">
            <a:spAutoFit/>
          </a:bodyPr>
          <a:lstStyle/>
          <a:p>
            <a:pPr algn="ctr"/>
            <a:r>
              <a:rPr lang="en-US" sz="1200" b="1" dirty="0">
                <a:solidFill>
                  <a:schemeClr val="bg1"/>
                </a:solidFill>
                <a:latin typeface="Segoe UI" panose="020B0502040204020203" pitchFamily="34" charset="0"/>
                <a:cs typeface="Segoe UI" panose="020B0502040204020203" pitchFamily="34" charset="0"/>
              </a:rPr>
              <a:t>STEP 1</a:t>
            </a:r>
          </a:p>
        </p:txBody>
      </p:sp>
      <p:sp>
        <p:nvSpPr>
          <p:cNvPr id="30" name="Oval 29">
            <a:extLst>
              <a:ext uri="{FF2B5EF4-FFF2-40B4-BE49-F238E27FC236}">
                <a16:creationId xmlns:a16="http://schemas.microsoft.com/office/drawing/2014/main" id="{F3776FD6-B09B-C010-BEB7-E990A0BBA4D2}"/>
              </a:ext>
            </a:extLst>
          </p:cNvPr>
          <p:cNvSpPr/>
          <p:nvPr/>
        </p:nvSpPr>
        <p:spPr>
          <a:xfrm>
            <a:off x="3873711" y="4757470"/>
            <a:ext cx="377270" cy="37727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8184839E-69BF-6E86-FA51-3CE92D159489}"/>
              </a:ext>
            </a:extLst>
          </p:cNvPr>
          <p:cNvSpPr/>
          <p:nvPr/>
        </p:nvSpPr>
        <p:spPr>
          <a:xfrm>
            <a:off x="7471344" y="3173717"/>
            <a:ext cx="165761" cy="16576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219436DD-3AE6-467B-425A-A1EC7502245A}"/>
              </a:ext>
            </a:extLst>
          </p:cNvPr>
          <p:cNvSpPr txBox="1"/>
          <p:nvPr/>
        </p:nvSpPr>
        <p:spPr>
          <a:xfrm>
            <a:off x="1785145" y="2477938"/>
            <a:ext cx="1108962" cy="1107996"/>
          </a:xfrm>
          <a:prstGeom prst="rect">
            <a:avLst/>
          </a:prstGeom>
          <a:noFill/>
        </p:spPr>
        <p:txBody>
          <a:bodyPr wrap="square" lIns="0" tIns="0" rIns="0" bIns="0"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1950s-80s</a:t>
            </a:r>
            <a:r>
              <a:rPr kumimoji="0" lang="en-US" altLang="en-US" sz="1200" b="0" i="0" u="none" strike="noStrike" cap="none" normalizeH="0" baseline="0" dirty="0">
                <a:ln>
                  <a:noFill/>
                </a:ln>
                <a:solidFill>
                  <a:schemeClr val="tx1"/>
                </a:solidFill>
                <a:effectLst/>
                <a:latin typeface="Arial" panose="020B0604020202020204" pitchFamily="34" charset="0"/>
              </a:rPr>
              <a:t>: Early AI systems – Rule-based systems and symbolic reasoning.</a:t>
            </a:r>
          </a:p>
        </p:txBody>
      </p:sp>
      <p:sp>
        <p:nvSpPr>
          <p:cNvPr id="33" name="TextBox 32">
            <a:extLst>
              <a:ext uri="{FF2B5EF4-FFF2-40B4-BE49-F238E27FC236}">
                <a16:creationId xmlns:a16="http://schemas.microsoft.com/office/drawing/2014/main" id="{3603B129-72AD-AD24-3581-BF87C7E69219}"/>
              </a:ext>
            </a:extLst>
          </p:cNvPr>
          <p:cNvSpPr txBox="1"/>
          <p:nvPr/>
        </p:nvSpPr>
        <p:spPr>
          <a:xfrm>
            <a:off x="3024463" y="2477938"/>
            <a:ext cx="1597777" cy="1292662"/>
          </a:xfrm>
          <a:prstGeom prst="rect">
            <a:avLst/>
          </a:prstGeom>
          <a:noFill/>
        </p:spPr>
        <p:txBody>
          <a:bodyPr wrap="square" lIns="0" tIns="0" rIns="0" bIns="0" rtlCol="0">
            <a:spAutoFit/>
          </a:bodyPr>
          <a:lstStyle/>
          <a:p>
            <a:pPr lvl="1" defTabSz="914400" eaLnBrk="0" fontAlgn="base" hangingPunct="0">
              <a:spcBef>
                <a:spcPct val="0"/>
              </a:spcBef>
              <a:spcAft>
                <a:spcPct val="0"/>
              </a:spcAft>
              <a:buFontTx/>
              <a:buChar char="•"/>
            </a:pPr>
            <a:r>
              <a:rPr kumimoji="0" lang="en-US" altLang="en-US" sz="1200" b="1" i="0" u="none" strike="noStrike" cap="none" normalizeH="0" baseline="0" dirty="0">
                <a:ln>
                  <a:noFill/>
                </a:ln>
                <a:solidFill>
                  <a:schemeClr val="tx1"/>
                </a:solidFill>
                <a:effectLst/>
                <a:latin typeface="Arial" panose="020B0604020202020204" pitchFamily="34" charset="0"/>
              </a:rPr>
              <a:t>1990s-2000s</a:t>
            </a:r>
            <a:r>
              <a:rPr kumimoji="0" lang="en-US" altLang="en-US" sz="1200" b="0" i="0" u="none" strike="noStrike" cap="none" normalizeH="0" baseline="0" dirty="0">
                <a:ln>
                  <a:noFill/>
                </a:ln>
                <a:solidFill>
                  <a:schemeClr val="tx1"/>
                </a:solidFill>
                <a:effectLst/>
                <a:latin typeface="Arial" panose="020B0604020202020204" pitchFamily="34" charset="0"/>
              </a:rPr>
              <a:t>: Machine Learning (ML) emergence – Algorithms trained on structured data.</a:t>
            </a:r>
          </a:p>
        </p:txBody>
      </p:sp>
      <p:sp>
        <p:nvSpPr>
          <p:cNvPr id="34" name="TextBox 33">
            <a:extLst>
              <a:ext uri="{FF2B5EF4-FFF2-40B4-BE49-F238E27FC236}">
                <a16:creationId xmlns:a16="http://schemas.microsoft.com/office/drawing/2014/main" id="{E16824B3-1892-6F84-8974-83521EDAEE0C}"/>
              </a:ext>
            </a:extLst>
          </p:cNvPr>
          <p:cNvSpPr txBox="1"/>
          <p:nvPr/>
        </p:nvSpPr>
        <p:spPr>
          <a:xfrm>
            <a:off x="5249799" y="2477938"/>
            <a:ext cx="1108962" cy="1107996"/>
          </a:xfrm>
          <a:prstGeom prst="rect">
            <a:avLst/>
          </a:prstGeom>
          <a:noFill/>
        </p:spPr>
        <p:txBody>
          <a:bodyPr wrap="square" lIns="0" tIns="0" rIns="0" bIns="0"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2010s</a:t>
            </a:r>
            <a:r>
              <a:rPr kumimoji="0" lang="en-US" altLang="en-US" sz="1200" b="0" i="0" u="none" strike="noStrike" cap="none" normalizeH="0" baseline="0" dirty="0">
                <a:ln>
                  <a:noFill/>
                </a:ln>
                <a:solidFill>
                  <a:schemeClr val="tx1"/>
                </a:solidFill>
                <a:effectLst/>
                <a:latin typeface="Arial" panose="020B0604020202020204" pitchFamily="34" charset="0"/>
              </a:rPr>
              <a:t>: Deep Learning (DL) and Neural Networks revolutionizing industries.</a:t>
            </a:r>
          </a:p>
        </p:txBody>
      </p:sp>
      <p:sp>
        <p:nvSpPr>
          <p:cNvPr id="35" name="TextBox 34">
            <a:extLst>
              <a:ext uri="{FF2B5EF4-FFF2-40B4-BE49-F238E27FC236}">
                <a16:creationId xmlns:a16="http://schemas.microsoft.com/office/drawing/2014/main" id="{9D7458E9-9860-477B-7994-BD8DF59567A0}"/>
              </a:ext>
            </a:extLst>
          </p:cNvPr>
          <p:cNvSpPr txBox="1"/>
          <p:nvPr/>
        </p:nvSpPr>
        <p:spPr>
          <a:xfrm>
            <a:off x="6858983" y="2273410"/>
            <a:ext cx="1662108" cy="738664"/>
          </a:xfrm>
          <a:prstGeom prst="rect">
            <a:avLst/>
          </a:prstGeom>
          <a:noFill/>
        </p:spPr>
        <p:txBody>
          <a:bodyPr wrap="square" lIns="0" tIns="0" rIns="0" bIns="0" rtlCol="0">
            <a:spAutoFit/>
          </a:bodyP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latin typeface="Arial" panose="020B0604020202020204" pitchFamily="34" charset="0"/>
              </a:rPr>
              <a:t>2020s</a:t>
            </a:r>
            <a:r>
              <a:rPr kumimoji="0" lang="en-US" altLang="en-US" sz="1200" b="0" i="0" u="none" strike="noStrike" cap="none" normalizeH="0" baseline="0" dirty="0">
                <a:ln>
                  <a:noFill/>
                </a:ln>
                <a:solidFill>
                  <a:schemeClr val="tx1"/>
                </a:solidFill>
                <a:effectLst/>
                <a:latin typeface="Arial" panose="020B0604020202020204" pitchFamily="34" charset="0"/>
              </a:rPr>
              <a:t>: Generative AI (</a:t>
            </a:r>
            <a:r>
              <a:rPr kumimoji="0" lang="en-US" altLang="en-US" sz="1200" b="0" i="0" u="none" strike="noStrike" cap="none" normalizeH="0" baseline="0" dirty="0" err="1">
                <a:ln>
                  <a:noFill/>
                </a:ln>
                <a:solidFill>
                  <a:schemeClr val="tx1"/>
                </a:solidFill>
                <a:effectLst/>
                <a:latin typeface="Arial" panose="020B0604020202020204" pitchFamily="34" charset="0"/>
              </a:rPr>
              <a:t>GenAI</a:t>
            </a:r>
            <a:r>
              <a:rPr kumimoji="0" lang="en-US" altLang="en-US" sz="1200" b="0" i="0" u="none" strike="noStrike" cap="none" normalizeH="0" baseline="0" dirty="0">
                <a:ln>
                  <a:noFill/>
                </a:ln>
                <a:solidFill>
                  <a:schemeClr val="tx1"/>
                </a:solidFill>
                <a:effectLst/>
                <a:latin typeface="Arial" panose="020B0604020202020204" pitchFamily="34" charset="0"/>
              </a:rPr>
              <a:t>), Retrieval-Augmented Generation (RAG), and Agentic AI. </a:t>
            </a:r>
          </a:p>
        </p:txBody>
      </p:sp>
      <p:sp>
        <p:nvSpPr>
          <p:cNvPr id="36" name="TextBox 35">
            <a:extLst>
              <a:ext uri="{FF2B5EF4-FFF2-40B4-BE49-F238E27FC236}">
                <a16:creationId xmlns:a16="http://schemas.microsoft.com/office/drawing/2014/main" id="{35E60836-9C79-E8BC-15DB-291C40C4CFF4}"/>
              </a:ext>
            </a:extLst>
          </p:cNvPr>
          <p:cNvSpPr txBox="1"/>
          <p:nvPr/>
        </p:nvSpPr>
        <p:spPr>
          <a:xfrm>
            <a:off x="8706456" y="2164523"/>
            <a:ext cx="3138107" cy="738664"/>
          </a:xfrm>
          <a:prstGeom prst="rect">
            <a:avLst/>
          </a:prstGeom>
          <a:noFill/>
        </p:spPr>
        <p:txBody>
          <a:bodyPr wrap="square" lIns="0" tIns="0" rIns="0" bIns="0" rtlCol="0">
            <a:spAutoFit/>
          </a:bodyPr>
          <a:lstStyle/>
          <a:p>
            <a:r>
              <a:rPr lang="en-IN" sz="1200" b="1" dirty="0"/>
              <a:t>Today - Hybrid AI</a:t>
            </a:r>
            <a:r>
              <a:rPr lang="en-IN" sz="1200" dirty="0"/>
              <a:t>: AI combined with sensors and IoT creating ubiquitous autonomous systems. For example, autonomous vehicles using AI alongside LiDAR and GPS sensors.</a:t>
            </a:r>
          </a:p>
        </p:txBody>
      </p:sp>
      <p:sp>
        <p:nvSpPr>
          <p:cNvPr id="37" name="Rounded Rectangle 19">
            <a:extLst>
              <a:ext uri="{FF2B5EF4-FFF2-40B4-BE49-F238E27FC236}">
                <a16:creationId xmlns:a16="http://schemas.microsoft.com/office/drawing/2014/main" id="{E3302B1A-2172-7455-BB5C-29BE9FE1BF0F}"/>
              </a:ext>
            </a:extLst>
          </p:cNvPr>
          <p:cNvSpPr/>
          <p:nvPr/>
        </p:nvSpPr>
        <p:spPr>
          <a:xfrm>
            <a:off x="5981201" y="4149890"/>
            <a:ext cx="827202" cy="210408"/>
          </a:xfrm>
          <a:prstGeom prst="roundRect">
            <a:avLst>
              <a:gd name="adj" fmla="val 50000"/>
            </a:avLst>
          </a:pr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1E62B455-7511-0777-9D28-6CBD911EF633}"/>
              </a:ext>
            </a:extLst>
          </p:cNvPr>
          <p:cNvSpPr txBox="1"/>
          <p:nvPr/>
        </p:nvSpPr>
        <p:spPr>
          <a:xfrm>
            <a:off x="6127628" y="4163480"/>
            <a:ext cx="667871" cy="184666"/>
          </a:xfrm>
          <a:prstGeom prst="rect">
            <a:avLst/>
          </a:prstGeom>
          <a:noFill/>
        </p:spPr>
        <p:txBody>
          <a:bodyPr wrap="square" lIns="0" tIns="0" rIns="0" bIns="0" rtlCol="0">
            <a:spAutoFit/>
          </a:bodyPr>
          <a:lstStyle/>
          <a:p>
            <a:pPr algn="ctr"/>
            <a:r>
              <a:rPr lang="en-US" sz="1200" b="1" dirty="0">
                <a:solidFill>
                  <a:schemeClr val="bg1"/>
                </a:solidFill>
                <a:latin typeface="Segoe UI" panose="020B0502040204020203" pitchFamily="34" charset="0"/>
                <a:cs typeface="Segoe UI" panose="020B0502040204020203" pitchFamily="34" charset="0"/>
              </a:rPr>
              <a:t>STEP 2</a:t>
            </a:r>
          </a:p>
        </p:txBody>
      </p:sp>
      <p:sp>
        <p:nvSpPr>
          <p:cNvPr id="39" name="Freeform: Shape 38">
            <a:extLst>
              <a:ext uri="{FF2B5EF4-FFF2-40B4-BE49-F238E27FC236}">
                <a16:creationId xmlns:a16="http://schemas.microsoft.com/office/drawing/2014/main" id="{E4705E99-D696-5116-FF7D-EDF786588478}"/>
              </a:ext>
            </a:extLst>
          </p:cNvPr>
          <p:cNvSpPr/>
          <p:nvPr/>
        </p:nvSpPr>
        <p:spPr>
          <a:xfrm>
            <a:off x="5434891" y="3891161"/>
            <a:ext cx="706003" cy="972046"/>
          </a:xfrm>
          <a:custGeom>
            <a:avLst/>
            <a:gdLst>
              <a:gd name="connsiteX0" fmla="*/ 706004 w 706003"/>
              <a:gd name="connsiteY0" fmla="*/ 352745 h 972046"/>
              <a:gd name="connsiteX1" fmla="*/ 375335 w 706003"/>
              <a:gd name="connsiteY1" fmla="*/ 961065 h 972046"/>
              <a:gd name="connsiteX2" fmla="*/ 330668 w 706003"/>
              <a:gd name="connsiteY2" fmla="*/ 961065 h 972046"/>
              <a:gd name="connsiteX3" fmla="*/ 0 w 706003"/>
              <a:gd name="connsiteY3" fmla="*/ 352745 h 972046"/>
              <a:gd name="connsiteX4" fmla="*/ 353335 w 706003"/>
              <a:gd name="connsiteY4" fmla="*/ 0 h 972046"/>
              <a:gd name="connsiteX5" fmla="*/ 706004 w 706003"/>
              <a:gd name="connsiteY5" fmla="*/ 352745 h 972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6003" h="972046">
                <a:moveTo>
                  <a:pt x="706004" y="352745"/>
                </a:moveTo>
                <a:cubicBezTo>
                  <a:pt x="706004" y="517804"/>
                  <a:pt x="452669" y="860566"/>
                  <a:pt x="375335" y="961065"/>
                </a:cubicBezTo>
                <a:cubicBezTo>
                  <a:pt x="364002" y="975707"/>
                  <a:pt x="342002" y="975707"/>
                  <a:pt x="330668" y="961065"/>
                </a:cubicBezTo>
                <a:cubicBezTo>
                  <a:pt x="253335" y="860566"/>
                  <a:pt x="0" y="517804"/>
                  <a:pt x="0" y="352745"/>
                </a:cubicBezTo>
                <a:cubicBezTo>
                  <a:pt x="0" y="157737"/>
                  <a:pt x="158001" y="0"/>
                  <a:pt x="353335" y="0"/>
                </a:cubicBezTo>
                <a:cubicBezTo>
                  <a:pt x="548670" y="0"/>
                  <a:pt x="706004" y="158403"/>
                  <a:pt x="706004" y="352745"/>
                </a:cubicBezTo>
                <a:close/>
              </a:path>
            </a:pathLst>
          </a:custGeom>
          <a:solidFill>
            <a:schemeClr val="accent3"/>
          </a:solidFill>
          <a:ln w="6662" cap="flat">
            <a:noFill/>
            <a:prstDash val="solid"/>
            <a:miter/>
          </a:ln>
        </p:spPr>
        <p:txBody>
          <a:bodyPr rtlCol="0" anchor="ctr"/>
          <a:lstStyle/>
          <a:p>
            <a:endParaRPr lang="pt-BR"/>
          </a:p>
        </p:txBody>
      </p:sp>
      <p:sp>
        <p:nvSpPr>
          <p:cNvPr id="40" name="Oval 39">
            <a:extLst>
              <a:ext uri="{FF2B5EF4-FFF2-40B4-BE49-F238E27FC236}">
                <a16:creationId xmlns:a16="http://schemas.microsoft.com/office/drawing/2014/main" id="{A92F16F8-0B04-051E-839E-205D5721CED4}"/>
              </a:ext>
            </a:extLst>
          </p:cNvPr>
          <p:cNvSpPr/>
          <p:nvPr/>
        </p:nvSpPr>
        <p:spPr>
          <a:xfrm>
            <a:off x="5652877" y="4086297"/>
            <a:ext cx="294142" cy="29414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4335ECF8-01DA-884E-078D-20F7DC36D8BE}"/>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Manashi</a:t>
            </a:r>
          </a:p>
        </p:txBody>
      </p:sp>
    </p:spTree>
    <p:extLst>
      <p:ext uri="{BB962C8B-B14F-4D97-AF65-F5344CB8AC3E}">
        <p14:creationId xmlns:p14="http://schemas.microsoft.com/office/powerpoint/2010/main" val="41854784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6B09A9-45D5-38F3-B133-BA7A5F590287}"/>
              </a:ext>
            </a:extLst>
          </p:cNvPr>
          <p:cNvSpPr>
            <a:spLocks noGrp="1"/>
          </p:cNvSpPr>
          <p:nvPr>
            <p:ph type="title"/>
          </p:nvPr>
        </p:nvSpPr>
        <p:spPr>
          <a:xfrm>
            <a:off x="581193" y="729658"/>
            <a:ext cx="11029616" cy="988332"/>
          </a:xfrm>
        </p:spPr>
        <p:txBody>
          <a:bodyPr vert="horz" lIns="91440" tIns="45720" rIns="91440" bIns="45720" rtlCol="0" anchor="b">
            <a:normAutofit/>
          </a:bodyPr>
          <a:lstStyle/>
          <a:p>
            <a:r>
              <a:rPr lang="en-US" b="0" kern="1200" cap="all">
                <a:latin typeface="+mj-lt"/>
                <a:ea typeface="+mj-ea"/>
                <a:cs typeface="+mj-cs"/>
              </a:rPr>
              <a:t>AI Before and After LLMs</a:t>
            </a:r>
          </a:p>
        </p:txBody>
      </p:sp>
      <p:sp>
        <p:nvSpPr>
          <p:cNvPr id="10" name="Text Placeholder 2">
            <a:extLst>
              <a:ext uri="{FF2B5EF4-FFF2-40B4-BE49-F238E27FC236}">
                <a16:creationId xmlns:a16="http://schemas.microsoft.com/office/drawing/2014/main" id="{2D78E43B-46C2-C953-034A-581B9033D420}"/>
              </a:ext>
            </a:extLst>
          </p:cNvPr>
          <p:cNvSpPr>
            <a:spLocks noGrp="1"/>
          </p:cNvSpPr>
          <p:nvPr>
            <p:ph type="body" idx="1"/>
          </p:nvPr>
        </p:nvSpPr>
        <p:spPr>
          <a:xfrm>
            <a:off x="887219" y="2250892"/>
            <a:ext cx="5087075" cy="536005"/>
          </a:xfrm>
        </p:spPr>
        <p:txBody>
          <a:bodyPr/>
          <a:lstStyle/>
          <a:p>
            <a:r>
              <a:rPr lang="en-US" b="1" dirty="0">
                <a:solidFill>
                  <a:schemeClr val="tx2"/>
                </a:solidFill>
              </a:rPr>
              <a:t>AI After LLMs</a:t>
            </a:r>
            <a:r>
              <a:rPr lang="en-US" dirty="0">
                <a:solidFill>
                  <a:schemeClr val="tx2"/>
                </a:solidFill>
              </a:rPr>
              <a:t>:</a:t>
            </a:r>
            <a:endParaRPr lang="en-US" dirty="0"/>
          </a:p>
        </p:txBody>
      </p:sp>
      <p:sp>
        <p:nvSpPr>
          <p:cNvPr id="5" name="Rectangle 2">
            <a:extLst>
              <a:ext uri="{FF2B5EF4-FFF2-40B4-BE49-F238E27FC236}">
                <a16:creationId xmlns:a16="http://schemas.microsoft.com/office/drawing/2014/main" id="{42AC26A3-4EB9-83F5-9558-810BDA9F9CBB}"/>
              </a:ext>
            </a:extLst>
          </p:cNvPr>
          <p:cNvSpPr>
            <a:spLocks noChangeArrowheads="1"/>
          </p:cNvSpPr>
          <p:nvPr/>
        </p:nvSpPr>
        <p:spPr bwMode="auto">
          <a:xfrm>
            <a:off x="581194" y="2926052"/>
            <a:ext cx="5393100" cy="293499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rmAutofit/>
          </a:bodyPr>
          <a:lstStyle/>
          <a:p>
            <a:pPr marL="306000" indent="-306000">
              <a:spcBef>
                <a:spcPct val="20000"/>
              </a:spcBef>
              <a:spcAft>
                <a:spcPts val="600"/>
              </a:spcAft>
              <a:buClr>
                <a:schemeClr val="accent2"/>
              </a:buClr>
              <a:buSzPct val="92000"/>
              <a:buFont typeface="Wingdings 2" panose="05020102010507070707" pitchFamily="18" charset="2"/>
              <a:buChar char=""/>
            </a:pPr>
            <a:r>
              <a:rPr lang="en-US" dirty="0">
                <a:solidFill>
                  <a:schemeClr val="tx2"/>
                </a:solidFill>
              </a:rPr>
              <a:t>Enhanced human-like understanding (e.g., ChatGPT).</a:t>
            </a:r>
          </a:p>
          <a:p>
            <a:pPr marL="306000" indent="-306000">
              <a:spcBef>
                <a:spcPct val="20000"/>
              </a:spcBef>
              <a:spcAft>
                <a:spcPts val="600"/>
              </a:spcAft>
              <a:buClr>
                <a:schemeClr val="accent2"/>
              </a:buClr>
              <a:buSzPct val="92000"/>
              <a:buFont typeface="Wingdings 2" panose="05020102010507070707" pitchFamily="18" charset="2"/>
              <a:buChar char=""/>
            </a:pPr>
            <a:r>
              <a:rPr lang="en-US" dirty="0">
                <a:solidFill>
                  <a:schemeClr val="tx2"/>
                </a:solidFill>
              </a:rPr>
              <a:t>Shift towards Agentic AI: Systems capable of autonomous decision-making (e.g., autonomous drones, robotic advisors).</a:t>
            </a:r>
          </a:p>
          <a:p>
            <a:pPr marL="306000" indent="-306000">
              <a:spcBef>
                <a:spcPct val="20000"/>
              </a:spcBef>
              <a:spcAft>
                <a:spcPts val="600"/>
              </a:spcAft>
              <a:buClr>
                <a:schemeClr val="accent2"/>
              </a:buClr>
              <a:buSzPct val="92000"/>
              <a:buFont typeface="Wingdings 2" panose="05020102010507070707" pitchFamily="18" charset="2"/>
              <a:buChar char=""/>
            </a:pPr>
            <a:r>
              <a:rPr lang="en-US" dirty="0">
                <a:solidFill>
                  <a:schemeClr val="tx2"/>
                </a:solidFill>
              </a:rPr>
              <a:t>Context-aware systems processing unstructured data, conversational AI (e.g., ChatGPT, Bard).</a:t>
            </a:r>
          </a:p>
          <a:p>
            <a:pPr marL="306000" indent="-306000">
              <a:spcBef>
                <a:spcPct val="20000"/>
              </a:spcBef>
              <a:spcAft>
                <a:spcPts val="600"/>
              </a:spcAft>
              <a:buClr>
                <a:schemeClr val="accent2"/>
              </a:buClr>
              <a:buSzPct val="92000"/>
              <a:buFont typeface="Wingdings 2" panose="05020102010507070707" pitchFamily="18" charset="2"/>
              <a:buChar char=""/>
            </a:pPr>
            <a:endParaRPr lang="en-US" dirty="0">
              <a:solidFill>
                <a:schemeClr val="tx2"/>
              </a:solidFill>
            </a:endParaRPr>
          </a:p>
        </p:txBody>
      </p:sp>
      <p:sp>
        <p:nvSpPr>
          <p:cNvPr id="12" name="Text Placeholder 4">
            <a:extLst>
              <a:ext uri="{FF2B5EF4-FFF2-40B4-BE49-F238E27FC236}">
                <a16:creationId xmlns:a16="http://schemas.microsoft.com/office/drawing/2014/main" id="{29C27511-2944-D08E-1197-92422EC0990B}"/>
              </a:ext>
            </a:extLst>
          </p:cNvPr>
          <p:cNvSpPr>
            <a:spLocks noGrp="1"/>
          </p:cNvSpPr>
          <p:nvPr>
            <p:ph type="body" sz="quarter" idx="3"/>
          </p:nvPr>
        </p:nvSpPr>
        <p:spPr>
          <a:xfrm>
            <a:off x="6523735" y="2250892"/>
            <a:ext cx="5087073" cy="553373"/>
          </a:xfrm>
        </p:spPr>
        <p:txBody>
          <a:bodyPr/>
          <a:lstStyle/>
          <a:p>
            <a:r>
              <a:rPr lang="en-US" b="1" dirty="0">
                <a:solidFill>
                  <a:schemeClr val="tx2"/>
                </a:solidFill>
              </a:rPr>
              <a:t>AI Before LLMs</a:t>
            </a:r>
            <a:r>
              <a:rPr lang="en-US" dirty="0">
                <a:solidFill>
                  <a:schemeClr val="tx2"/>
                </a:solidFill>
              </a:rPr>
              <a:t>:</a:t>
            </a:r>
          </a:p>
        </p:txBody>
      </p:sp>
      <p:sp>
        <p:nvSpPr>
          <p:cNvPr id="4" name="Rectangle 2">
            <a:extLst>
              <a:ext uri="{FF2B5EF4-FFF2-40B4-BE49-F238E27FC236}">
                <a16:creationId xmlns:a16="http://schemas.microsoft.com/office/drawing/2014/main" id="{D8206174-AD9C-2014-36EB-1AC15F43A8CB}"/>
              </a:ext>
            </a:extLst>
          </p:cNvPr>
          <p:cNvSpPr>
            <a:spLocks noChangeArrowheads="1"/>
          </p:cNvSpPr>
          <p:nvPr/>
        </p:nvSpPr>
        <p:spPr bwMode="auto">
          <a:xfrm>
            <a:off x="6217709" y="2926052"/>
            <a:ext cx="5393100" cy="2934999"/>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rtlCol="0" anchor="t" anchorCtr="0" compatLnSpc="1">
            <a:prstTxWarp prst="textNoShape">
              <a:avLst/>
            </a:prstTxWarp>
            <a:normAutofit/>
          </a:bodyPr>
          <a:lstStyle/>
          <a:p>
            <a:pPr marL="306000" indent="-306000">
              <a:spcBef>
                <a:spcPct val="20000"/>
              </a:spcBef>
              <a:spcAft>
                <a:spcPts val="600"/>
              </a:spcAft>
              <a:buClr>
                <a:schemeClr val="accent2"/>
              </a:buClr>
              <a:buSzPct val="92000"/>
              <a:buFont typeface="Wingdings 2" panose="05020102010507070707" pitchFamily="18" charset="2"/>
              <a:buChar char=""/>
            </a:pPr>
            <a:r>
              <a:rPr lang="en-US" dirty="0">
                <a:solidFill>
                  <a:schemeClr val="tx2"/>
                </a:solidFill>
              </a:rPr>
              <a:t>Focused on pattern recognition, structured data, and supervised learning.</a:t>
            </a:r>
          </a:p>
          <a:p>
            <a:pPr marL="306000" indent="-306000">
              <a:spcBef>
                <a:spcPct val="20000"/>
              </a:spcBef>
              <a:spcAft>
                <a:spcPts val="600"/>
              </a:spcAft>
              <a:buClr>
                <a:schemeClr val="accent2"/>
              </a:buClr>
              <a:buSzPct val="92000"/>
              <a:buFont typeface="Wingdings 2" panose="05020102010507070707" pitchFamily="18" charset="2"/>
              <a:buChar char=""/>
            </a:pPr>
            <a:r>
              <a:rPr lang="en-US" dirty="0">
                <a:solidFill>
                  <a:schemeClr val="tx2"/>
                </a:solidFill>
              </a:rPr>
              <a:t>Limited conversational abilities and creativity.</a:t>
            </a:r>
          </a:p>
          <a:p>
            <a:pPr marL="306000" indent="-306000">
              <a:spcBef>
                <a:spcPct val="20000"/>
              </a:spcBef>
              <a:spcAft>
                <a:spcPts val="600"/>
              </a:spcAft>
              <a:buClr>
                <a:schemeClr val="accent2"/>
              </a:buClr>
              <a:buSzPct val="92000"/>
              <a:buFont typeface="Wingdings 2" panose="05020102010507070707" pitchFamily="18" charset="2"/>
              <a:buChar char=""/>
            </a:pPr>
            <a:r>
              <a:rPr lang="en-US" dirty="0">
                <a:solidFill>
                  <a:schemeClr val="tx2"/>
                </a:solidFill>
              </a:rPr>
              <a:t>Rule-based AI handling structured data, used for specific tasks like fraud detection.</a:t>
            </a:r>
          </a:p>
          <a:p>
            <a:pPr marL="306000" indent="-306000">
              <a:spcBef>
                <a:spcPct val="20000"/>
              </a:spcBef>
              <a:spcAft>
                <a:spcPts val="600"/>
              </a:spcAft>
              <a:buClr>
                <a:schemeClr val="accent2"/>
              </a:buClr>
              <a:buSzPct val="92000"/>
              <a:buFont typeface="Wingdings 2" panose="05020102010507070707" pitchFamily="18" charset="2"/>
              <a:buChar char=""/>
            </a:pPr>
            <a:endParaRPr lang="en-US" dirty="0">
              <a:solidFill>
                <a:schemeClr val="tx2"/>
              </a:solidFill>
            </a:endParaRPr>
          </a:p>
        </p:txBody>
      </p:sp>
      <p:sp>
        <p:nvSpPr>
          <p:cNvPr id="3" name="Rectangle 2">
            <a:extLst>
              <a:ext uri="{FF2B5EF4-FFF2-40B4-BE49-F238E27FC236}">
                <a16:creationId xmlns:a16="http://schemas.microsoft.com/office/drawing/2014/main" id="{630C225B-5A13-5F69-FF62-53FBA95C0AF5}"/>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Manashi</a:t>
            </a:r>
          </a:p>
        </p:txBody>
      </p:sp>
    </p:spTree>
    <p:extLst>
      <p:ext uri="{BB962C8B-B14F-4D97-AF65-F5344CB8AC3E}">
        <p14:creationId xmlns:p14="http://schemas.microsoft.com/office/powerpoint/2010/main" val="11188593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B53543-E934-B59F-6225-5307F284C11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80D47CA-6101-B4DC-9C6A-1599363CF859}"/>
              </a:ext>
            </a:extLst>
          </p:cNvPr>
          <p:cNvSpPr>
            <a:spLocks noGrp="1"/>
          </p:cNvSpPr>
          <p:nvPr>
            <p:ph type="title"/>
          </p:nvPr>
        </p:nvSpPr>
        <p:spPr/>
        <p:txBody>
          <a:bodyPr>
            <a:normAutofit/>
          </a:bodyPr>
          <a:lstStyle/>
          <a:p>
            <a:r>
              <a:rPr lang="en-US" dirty="0"/>
              <a:t>Why AI Is for Everyone – </a:t>
            </a:r>
            <a:br>
              <a:rPr lang="en-US" dirty="0"/>
            </a:br>
            <a:r>
              <a:rPr lang="en-US" sz="1800" i="1" dirty="0"/>
              <a:t>AI isn’t about replacing jobs—it’s about making our lives and work smarter</a:t>
            </a:r>
            <a:endParaRPr lang="en-IN" i="1" dirty="0"/>
          </a:p>
        </p:txBody>
      </p:sp>
      <p:sp>
        <p:nvSpPr>
          <p:cNvPr id="6" name="Rectangle 2">
            <a:extLst>
              <a:ext uri="{FF2B5EF4-FFF2-40B4-BE49-F238E27FC236}">
                <a16:creationId xmlns:a16="http://schemas.microsoft.com/office/drawing/2014/main" id="{77C00B41-65AA-0F62-6EF2-9384EDD24429}"/>
              </a:ext>
            </a:extLst>
          </p:cNvPr>
          <p:cNvSpPr>
            <a:spLocks noChangeArrowheads="1"/>
          </p:cNvSpPr>
          <p:nvPr/>
        </p:nvSpPr>
        <p:spPr bwMode="auto">
          <a:xfrm>
            <a:off x="350650" y="3588141"/>
            <a:ext cx="7607488" cy="1477328"/>
          </a:xfrm>
          <a:prstGeom prst="rect">
            <a:avLst/>
          </a:prstGeom>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anchor="ctr" anchorCtr="0" compatLnSpc="1">
            <a:prstTxWarp prst="textNoShape">
              <a:avLst/>
            </a:prstTxWarp>
            <a:spAutoFit/>
          </a:bodyPr>
          <a:lstStyle/>
          <a:p>
            <a:pPr defTabSz="914400" eaLnBrk="0" fontAlgn="base" hangingPunct="0">
              <a:spcBef>
                <a:spcPct val="0"/>
              </a:spcBef>
              <a:spcAft>
                <a:spcPct val="0"/>
              </a:spcAft>
            </a:pPr>
            <a:r>
              <a:rPr kumimoji="0" lang="en-US" altLang="en-US" b="1" i="0" u="none" strike="noStrike" cap="none" normalizeH="0" baseline="0" dirty="0">
                <a:ln>
                  <a:noFill/>
                </a:ln>
                <a:solidFill>
                  <a:schemeClr val="tx1"/>
                </a:solidFill>
                <a:effectLst/>
                <a:latin typeface="Arial" panose="020B0604020202020204" pitchFamily="34" charset="0"/>
              </a:rPr>
              <a:t>AI Seeping into Non-Tech Fields</a:t>
            </a:r>
            <a:r>
              <a:rPr kumimoji="0" lang="en-US" altLang="en-US" b="0" i="0" u="none" strike="noStrike" cap="none" normalizeH="0" baseline="0" dirty="0">
                <a:ln>
                  <a:noFill/>
                </a:ln>
                <a:solidFill>
                  <a:schemeClr val="tx1"/>
                </a:solidFill>
                <a:effectLst/>
                <a:latin typeface="Arial" panose="020B0604020202020204" pitchFamily="34" charset="0"/>
              </a:rPr>
              <a:t>:</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Arial" panose="020B0604020202020204" pitchFamily="34" charset="0"/>
              </a:rPr>
              <a:t>AI applications in content creation, marketing, logistics, and even agriculture.</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Arial" panose="020B0604020202020204" pitchFamily="34" charset="0"/>
              </a:rPr>
              <a:t>Everyday tools like chatbots, recommendation engines, and virtual assistants empower non-tech professionals.</a:t>
            </a:r>
          </a:p>
        </p:txBody>
      </p:sp>
      <p:sp>
        <p:nvSpPr>
          <p:cNvPr id="8" name="TextBox 7">
            <a:extLst>
              <a:ext uri="{FF2B5EF4-FFF2-40B4-BE49-F238E27FC236}">
                <a16:creationId xmlns:a16="http://schemas.microsoft.com/office/drawing/2014/main" id="{CC5718E7-A677-0059-91E9-2DA4BDAB9778}"/>
              </a:ext>
            </a:extLst>
          </p:cNvPr>
          <p:cNvSpPr txBox="1"/>
          <p:nvPr/>
        </p:nvSpPr>
        <p:spPr>
          <a:xfrm>
            <a:off x="5620287" y="1833815"/>
            <a:ext cx="6093912" cy="1754326"/>
          </a:xfrm>
          <a:prstGeom prst="rect">
            <a:avLst/>
          </a:prstGeom>
          <a:ln/>
        </p:spPr>
        <p:style>
          <a:lnRef idx="1">
            <a:schemeClr val="accent5"/>
          </a:lnRef>
          <a:fillRef idx="3">
            <a:schemeClr val="accent5"/>
          </a:fillRef>
          <a:effectRef idx="2">
            <a:schemeClr val="accent5"/>
          </a:effectRef>
          <a:fontRef idx="minor">
            <a:schemeClr val="lt1"/>
          </a:fontRef>
        </p:style>
        <p:txBody>
          <a:bodyPr vert="horz" wrap="square" lIns="91440" tIns="45720" rIns="91440" bIns="45720" numCol="1" anchor="ctr" anchorCtr="0" compatLnSpc="1">
            <a:prstTxWarp prst="textNoShape">
              <a:avLst/>
            </a:prstTxWarp>
            <a:spAutoFit/>
          </a:bodyPr>
          <a:lstStyle>
            <a:defPPr>
              <a:defRPr lang="en-US"/>
            </a:defPPr>
            <a:lvl1pPr defTabSz="914400" eaLnBrk="0" fontAlgn="base" hangingPunct="0">
              <a:spcBef>
                <a:spcPct val="0"/>
              </a:spcBef>
              <a:spcAft>
                <a:spcPct val="0"/>
              </a:spcAft>
              <a:defRPr kumimoji="0" b="1" i="0" u="none" strike="noStrike" cap="none" normalizeH="0" baseline="0">
                <a:ln>
                  <a:noFill/>
                </a:ln>
                <a:effectLst/>
                <a:latin typeface="Arial" panose="020B0604020202020204" pitchFamily="34" charset="0"/>
              </a:defRPr>
            </a:lvl1pPr>
          </a:lstStyle>
          <a:p>
            <a:r>
              <a:rPr lang="en-US" dirty="0">
                <a:solidFill>
                  <a:schemeClr val="tx1"/>
                </a:solidFill>
              </a:rPr>
              <a:t>Have you Noticed ? </a:t>
            </a:r>
          </a:p>
          <a:p>
            <a:pPr marL="285750" indent="-285750">
              <a:buFont typeface="Wingdings" panose="05000000000000000000" pitchFamily="2" charset="2"/>
              <a:buChar char="Ø"/>
            </a:pPr>
            <a:r>
              <a:rPr lang="en-US" b="0" dirty="0">
                <a:solidFill>
                  <a:schemeClr val="tx1"/>
                </a:solidFill>
              </a:rPr>
              <a:t>AI is democratized: No longer limited to tech companies.</a:t>
            </a:r>
          </a:p>
          <a:p>
            <a:pPr marL="285750" indent="-285750">
              <a:buFont typeface="Wingdings" panose="05000000000000000000" pitchFamily="2" charset="2"/>
              <a:buChar char="Ø"/>
            </a:pPr>
            <a:r>
              <a:rPr lang="en-US" b="0" dirty="0">
                <a:solidFill>
                  <a:schemeClr val="tx1"/>
                </a:solidFill>
              </a:rPr>
              <a:t>Everyday tools for non-tech users (e.g., Grammarly, Canva).</a:t>
            </a:r>
          </a:p>
          <a:p>
            <a:pPr marL="285750" indent="-285750">
              <a:buFont typeface="Wingdings" panose="05000000000000000000" pitchFamily="2" charset="2"/>
              <a:buChar char="Ø"/>
            </a:pPr>
            <a:r>
              <a:rPr lang="en-US" b="0" dirty="0">
                <a:solidFill>
                  <a:schemeClr val="tx1"/>
                </a:solidFill>
              </a:rPr>
              <a:t>Empowers industries from education to logistics.</a:t>
            </a:r>
          </a:p>
        </p:txBody>
      </p:sp>
      <p:sp>
        <p:nvSpPr>
          <p:cNvPr id="4" name="TextBox 3">
            <a:extLst>
              <a:ext uri="{FF2B5EF4-FFF2-40B4-BE49-F238E27FC236}">
                <a16:creationId xmlns:a16="http://schemas.microsoft.com/office/drawing/2014/main" id="{8AA67B34-E2D5-FCF5-F1FD-E16B19AB13B4}"/>
              </a:ext>
            </a:extLst>
          </p:cNvPr>
          <p:cNvSpPr txBox="1"/>
          <p:nvPr/>
        </p:nvSpPr>
        <p:spPr>
          <a:xfrm>
            <a:off x="5023832" y="5065469"/>
            <a:ext cx="6817518" cy="1477328"/>
          </a:xfrm>
          <a:prstGeom prst="rect">
            <a:avLst/>
          </a:prstGeom>
        </p:spPr>
        <p:style>
          <a:lnRef idx="1">
            <a:schemeClr val="accent5"/>
          </a:lnRef>
          <a:fillRef idx="3">
            <a:schemeClr val="accent5"/>
          </a:fillRef>
          <a:effectRef idx="2">
            <a:schemeClr val="accent5"/>
          </a:effectRef>
          <a:fontRef idx="minor">
            <a:schemeClr val="lt1"/>
          </a:fontRef>
        </p:style>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800" b="1" i="0" u="none" strike="noStrike" cap="none" normalizeH="0" baseline="0" dirty="0">
                <a:ln>
                  <a:noFill/>
                </a:ln>
                <a:solidFill>
                  <a:schemeClr val="tx1"/>
                </a:solidFill>
                <a:effectLst/>
                <a:latin typeface="Arial" panose="020B0604020202020204" pitchFamily="34" charset="0"/>
              </a:rPr>
              <a:t>Why Everyone Can Benefit</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285750" marR="0" lvl="0"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Ø"/>
              <a:tabLst/>
            </a:pPr>
            <a:r>
              <a:rPr kumimoji="0" lang="en-US" altLang="en-US" sz="1800" b="0" i="0" u="none" strike="noStrike" cap="none" normalizeH="0" baseline="0" dirty="0">
                <a:ln>
                  <a:noFill/>
                </a:ln>
                <a:solidFill>
                  <a:schemeClr val="tx1"/>
                </a:solidFill>
                <a:effectLst/>
                <a:latin typeface="Arial" panose="020B0604020202020204" pitchFamily="34" charset="0"/>
              </a:rPr>
              <a:t>AI democratizes opportunities. For example:</a:t>
            </a: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b="0" i="0" u="none" strike="noStrike" cap="none" normalizeH="0" baseline="0" dirty="0">
                <a:ln>
                  <a:noFill/>
                </a:ln>
                <a:solidFill>
                  <a:schemeClr val="tx1"/>
                </a:solidFill>
                <a:effectLst/>
                <a:latin typeface="Arial" panose="020B0604020202020204" pitchFamily="34" charset="0"/>
              </a:rPr>
              <a:t>Small businesses scaling using AI-driven insights.</a:t>
            </a:r>
          </a:p>
          <a:p>
            <a:pPr marL="742950" marR="0" lvl="1" indent="-285750" algn="l" defTabSz="914400" rtl="0" eaLnBrk="0" fontAlgn="base" latinLnBrk="0" hangingPunct="0">
              <a:lnSpc>
                <a:spcPct val="100000"/>
              </a:lnSpc>
              <a:spcBef>
                <a:spcPct val="0"/>
              </a:spcBef>
              <a:spcAft>
                <a:spcPct val="0"/>
              </a:spcAft>
              <a:buClrTx/>
              <a:buSzTx/>
              <a:buFont typeface="Wingdings" panose="05000000000000000000" pitchFamily="2" charset="2"/>
              <a:buChar char="q"/>
              <a:tabLst/>
            </a:pPr>
            <a:r>
              <a:rPr kumimoji="0" lang="en-US" altLang="en-US" sz="1800" b="0" i="0" u="none" strike="noStrike" cap="none" normalizeH="0" baseline="0" dirty="0">
                <a:ln>
                  <a:noFill/>
                </a:ln>
                <a:solidFill>
                  <a:schemeClr val="tx1"/>
                </a:solidFill>
                <a:effectLst/>
                <a:latin typeface="Arial" panose="020B0604020202020204" pitchFamily="34" charset="0"/>
              </a:rPr>
              <a:t>Creative professionals enhancing output with tools like Canva and </a:t>
            </a:r>
            <a:r>
              <a:rPr kumimoji="0" lang="en-US" altLang="en-US" sz="1800" b="0" i="0" u="none" strike="noStrike" cap="none" normalizeH="0" baseline="0" dirty="0" err="1">
                <a:ln>
                  <a:noFill/>
                </a:ln>
                <a:solidFill>
                  <a:schemeClr val="tx1"/>
                </a:solidFill>
                <a:effectLst/>
                <a:latin typeface="Arial" panose="020B0604020202020204" pitchFamily="34" charset="0"/>
              </a:rPr>
              <a:t>RunwayML</a:t>
            </a:r>
            <a:r>
              <a:rPr kumimoji="0" lang="en-US" altLang="en-US" sz="1800" b="0" i="0" u="none" strike="noStrike" cap="none" normalizeH="0" baseline="0" dirty="0">
                <a:ln>
                  <a:noFill/>
                </a:ln>
                <a:solidFill>
                  <a:schemeClr val="tx1"/>
                </a:solidFill>
                <a:effectLst/>
                <a:latin typeface="Arial" panose="020B0604020202020204" pitchFamily="34" charset="0"/>
              </a:rPr>
              <a:t>.</a:t>
            </a:r>
          </a:p>
        </p:txBody>
      </p:sp>
      <p:sp>
        <p:nvSpPr>
          <p:cNvPr id="3" name="Rectangle 2">
            <a:extLst>
              <a:ext uri="{FF2B5EF4-FFF2-40B4-BE49-F238E27FC236}">
                <a16:creationId xmlns:a16="http://schemas.microsoft.com/office/drawing/2014/main" id="{FEDA86D0-D22F-1F86-A590-B219418AE730}"/>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Manashi</a:t>
            </a:r>
          </a:p>
        </p:txBody>
      </p:sp>
    </p:spTree>
    <p:extLst>
      <p:ext uri="{BB962C8B-B14F-4D97-AF65-F5344CB8AC3E}">
        <p14:creationId xmlns:p14="http://schemas.microsoft.com/office/powerpoint/2010/main" val="119623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F5990C-051A-1D83-1F27-2632CC4934E3}"/>
              </a:ext>
            </a:extLst>
          </p:cNvPr>
          <p:cNvSpPr>
            <a:spLocks noGrp="1"/>
          </p:cNvSpPr>
          <p:nvPr>
            <p:ph type="title"/>
          </p:nvPr>
        </p:nvSpPr>
        <p:spPr/>
        <p:txBody>
          <a:bodyPr/>
          <a:lstStyle/>
          <a:p>
            <a:r>
              <a:rPr lang="en-US" dirty="0"/>
              <a:t>LIB-AI Goals and Vision</a:t>
            </a:r>
          </a:p>
        </p:txBody>
      </p:sp>
      <p:sp>
        <p:nvSpPr>
          <p:cNvPr id="3" name="Content Placeholder 2">
            <a:extLst>
              <a:ext uri="{FF2B5EF4-FFF2-40B4-BE49-F238E27FC236}">
                <a16:creationId xmlns:a16="http://schemas.microsoft.com/office/drawing/2014/main" id="{BE271A18-7EFA-40B3-41ED-D4D8671A5940}"/>
              </a:ext>
            </a:extLst>
          </p:cNvPr>
          <p:cNvSpPr>
            <a:spLocks noGrp="1"/>
          </p:cNvSpPr>
          <p:nvPr>
            <p:ph sz="half" idx="1"/>
          </p:nvPr>
        </p:nvSpPr>
        <p:spPr>
          <a:xfrm>
            <a:off x="6716102" y="2495294"/>
            <a:ext cx="5422390" cy="3633047"/>
          </a:xfrm>
        </p:spPr>
        <p:txBody>
          <a:bodyPr>
            <a:normAutofit fontScale="85000" lnSpcReduction="10000"/>
          </a:bodyPr>
          <a:lstStyle/>
          <a:p>
            <a:pPr marL="0" indent="0">
              <a:buNone/>
            </a:pPr>
            <a:r>
              <a:rPr lang="en-IN" b="1" dirty="0"/>
              <a:t>Goals of these Sessions:</a:t>
            </a:r>
          </a:p>
          <a:p>
            <a:pPr marL="0" indent="0">
              <a:buNone/>
            </a:pPr>
            <a:endParaRPr lang="en-IN" b="1" dirty="0"/>
          </a:p>
          <a:p>
            <a:r>
              <a:rPr lang="en-IN" b="1" dirty="0"/>
              <a:t>AI - Empowerment through Knowledge :</a:t>
            </a:r>
          </a:p>
          <a:p>
            <a:pPr lvl="1"/>
            <a:r>
              <a:rPr lang="en-IN" dirty="0"/>
              <a:t>Bridge the gender gap in the tech industry and create more opportunities for women in tech roles.</a:t>
            </a:r>
          </a:p>
          <a:p>
            <a:r>
              <a:rPr lang="en-IN" b="1" dirty="0"/>
              <a:t>simplify complex concepts like AI,ML, Foundation Models</a:t>
            </a:r>
            <a:r>
              <a:rPr lang="en-IN" dirty="0"/>
              <a:t>:</a:t>
            </a:r>
          </a:p>
          <a:p>
            <a:pPr lvl="1"/>
            <a:r>
              <a:rPr lang="en-IN" dirty="0"/>
              <a:t>This helps women feel more confident in engaging with technical topics, which often seem intimidating at first glance.</a:t>
            </a:r>
          </a:p>
          <a:p>
            <a:r>
              <a:rPr lang="en-IN" b="1" dirty="0"/>
              <a:t>Building a Supportive Learning Community</a:t>
            </a:r>
            <a:r>
              <a:rPr lang="en-IN" dirty="0"/>
              <a:t>:</a:t>
            </a:r>
          </a:p>
          <a:p>
            <a:pPr lvl="1"/>
            <a:r>
              <a:rPr lang="en-IN" dirty="0"/>
              <a:t>This community-based learning approach can be incredibly powerful, especially in a space like </a:t>
            </a:r>
            <a:r>
              <a:rPr lang="en-IN" dirty="0" err="1"/>
              <a:t>LeanIn</a:t>
            </a:r>
            <a:r>
              <a:rPr lang="en-IN" dirty="0"/>
              <a:t>, where there is a strong focus on </a:t>
            </a:r>
            <a:r>
              <a:rPr lang="en-IN" b="1" dirty="0"/>
              <a:t>support, mentorship, and empowerment</a:t>
            </a:r>
            <a:r>
              <a:rPr lang="en-IN" dirty="0"/>
              <a:t>.</a:t>
            </a:r>
            <a:endParaRPr lang="en-US" dirty="0"/>
          </a:p>
        </p:txBody>
      </p:sp>
      <p:sp>
        <p:nvSpPr>
          <p:cNvPr id="6" name="Content Placeholder 5">
            <a:extLst>
              <a:ext uri="{FF2B5EF4-FFF2-40B4-BE49-F238E27FC236}">
                <a16:creationId xmlns:a16="http://schemas.microsoft.com/office/drawing/2014/main" id="{A3C6E12A-71FE-676F-86F5-685066DCD21F}"/>
              </a:ext>
            </a:extLst>
          </p:cNvPr>
          <p:cNvSpPr>
            <a:spLocks noGrp="1"/>
          </p:cNvSpPr>
          <p:nvPr>
            <p:ph sz="half" idx="2"/>
          </p:nvPr>
        </p:nvSpPr>
        <p:spPr>
          <a:xfrm>
            <a:off x="368530" y="2495295"/>
            <a:ext cx="5422392" cy="3633047"/>
          </a:xfrm>
        </p:spPr>
        <p:txBody>
          <a:bodyPr>
            <a:normAutofit fontScale="85000" lnSpcReduction="10000"/>
          </a:bodyPr>
          <a:lstStyle/>
          <a:p>
            <a:pPr marL="324000" lvl="1" indent="0">
              <a:buNone/>
            </a:pPr>
            <a:r>
              <a:rPr lang="en-US" b="1" dirty="0">
                <a:latin typeface="+mj-lt"/>
              </a:rPr>
              <a:t>Vision:</a:t>
            </a:r>
          </a:p>
          <a:p>
            <a:pPr lvl="1"/>
            <a:r>
              <a:rPr lang="en-IN" b="1" dirty="0">
                <a:latin typeface="+mj-lt"/>
              </a:rPr>
              <a:t>Inclusive Future in Tech </a:t>
            </a:r>
          </a:p>
          <a:p>
            <a:pPr lvl="1"/>
            <a:r>
              <a:rPr lang="en-IN" b="1" dirty="0">
                <a:latin typeface="+mj-lt"/>
              </a:rPr>
              <a:t>Transforming the narrative around Women in AI </a:t>
            </a:r>
          </a:p>
          <a:p>
            <a:pPr lvl="1"/>
            <a:r>
              <a:rPr lang="en-IN" b="1" dirty="0">
                <a:latin typeface="+mj-lt"/>
              </a:rPr>
              <a:t>Mentorship and Networking</a:t>
            </a:r>
          </a:p>
          <a:p>
            <a:pPr lvl="1"/>
            <a:r>
              <a:rPr lang="en-IN" b="1" dirty="0">
                <a:latin typeface="+mj-lt"/>
              </a:rPr>
              <a:t>Encouraging diversity in thought</a:t>
            </a:r>
          </a:p>
          <a:p>
            <a:pPr lvl="1"/>
            <a:endParaRPr lang="en-IN" b="1" dirty="0"/>
          </a:p>
          <a:p>
            <a:pPr lvl="1"/>
            <a:endParaRPr lang="en-US" dirty="0"/>
          </a:p>
          <a:p>
            <a:endParaRPr lang="en-US" dirty="0"/>
          </a:p>
        </p:txBody>
      </p:sp>
      <p:sp>
        <p:nvSpPr>
          <p:cNvPr id="7" name="Rectangle 6">
            <a:extLst>
              <a:ext uri="{FF2B5EF4-FFF2-40B4-BE49-F238E27FC236}">
                <a16:creationId xmlns:a16="http://schemas.microsoft.com/office/drawing/2014/main" id="{640E517C-5D65-96E3-F249-D46444186B9C}"/>
              </a:ext>
            </a:extLst>
          </p:cNvPr>
          <p:cNvSpPr/>
          <p:nvPr/>
        </p:nvSpPr>
        <p:spPr>
          <a:xfrm>
            <a:off x="9924511" y="729658"/>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13194476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6C6F391-F1FC-F493-37CB-D687616691D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00AB26-8C38-DACC-148D-489A9C57031D}"/>
              </a:ext>
            </a:extLst>
          </p:cNvPr>
          <p:cNvSpPr>
            <a:spLocks noGrp="1"/>
          </p:cNvSpPr>
          <p:nvPr>
            <p:ph type="title"/>
          </p:nvPr>
        </p:nvSpPr>
        <p:spPr/>
        <p:txBody>
          <a:bodyPr/>
          <a:lstStyle/>
          <a:p>
            <a:r>
              <a:rPr lang="it-IT" dirty="0"/>
              <a:t>General ML/DL vs AI</a:t>
            </a:r>
            <a:endParaRPr lang="en-IN" dirty="0"/>
          </a:p>
        </p:txBody>
      </p:sp>
      <p:sp>
        <p:nvSpPr>
          <p:cNvPr id="9" name="TextBox 8">
            <a:extLst>
              <a:ext uri="{FF2B5EF4-FFF2-40B4-BE49-F238E27FC236}">
                <a16:creationId xmlns:a16="http://schemas.microsoft.com/office/drawing/2014/main" id="{347DA41C-08A4-E22D-8042-117DB8BB3407}"/>
              </a:ext>
            </a:extLst>
          </p:cNvPr>
          <p:cNvSpPr txBox="1"/>
          <p:nvPr/>
        </p:nvSpPr>
        <p:spPr>
          <a:xfrm>
            <a:off x="219075" y="2556553"/>
            <a:ext cx="6093912" cy="2954655"/>
          </a:xfrm>
          <a:prstGeom prst="rect">
            <a:avLst/>
          </a:prstGeom>
          <a:noFill/>
        </p:spPr>
        <p:txBody>
          <a:bodyPr wrap="square">
            <a:spAutoFit/>
          </a:bodyPr>
          <a:lstStyle/>
          <a:p>
            <a:pPr marL="457200" indent="-457200">
              <a:buFont typeface="Wingdings" panose="05000000000000000000" pitchFamily="2" charset="2"/>
              <a:buChar char="Ø"/>
            </a:pPr>
            <a:r>
              <a:rPr lang="en-US" sz="2800" b="1" dirty="0"/>
              <a:t>ML/DL:</a:t>
            </a:r>
            <a:r>
              <a:rPr lang="en-US" sz="2800" dirty="0"/>
              <a:t> Models trained to perform specific tasks (e.g., Netflix recommendations).</a:t>
            </a:r>
          </a:p>
          <a:p>
            <a:pPr marL="457200" indent="-457200">
              <a:buFont typeface="Wingdings" panose="05000000000000000000" pitchFamily="2" charset="2"/>
              <a:buChar char="Ø"/>
            </a:pPr>
            <a:r>
              <a:rPr lang="en-US" sz="2800" b="1" dirty="0"/>
              <a:t>AI:</a:t>
            </a:r>
            <a:r>
              <a:rPr lang="en-US" sz="2800" dirty="0"/>
              <a:t> Broader intelligence, reasoning, and adaptation across domains (e.g., autonomous vehicles).</a:t>
            </a:r>
          </a:p>
          <a:p>
            <a:pPr marL="285750" indent="-285750">
              <a:buFont typeface="Wingdings" panose="05000000000000000000" pitchFamily="2" charset="2"/>
              <a:buChar char="Ø"/>
            </a:pPr>
            <a:endParaRPr lang="en-US" dirty="0"/>
          </a:p>
        </p:txBody>
      </p:sp>
      <p:graphicFrame>
        <p:nvGraphicFramePr>
          <p:cNvPr id="6" name="Diagram 5">
            <a:extLst>
              <a:ext uri="{FF2B5EF4-FFF2-40B4-BE49-F238E27FC236}">
                <a16:creationId xmlns:a16="http://schemas.microsoft.com/office/drawing/2014/main" id="{C7216B7E-66F0-CCC4-8666-81DD23993B42}"/>
              </a:ext>
            </a:extLst>
          </p:cNvPr>
          <p:cNvGraphicFramePr/>
          <p:nvPr>
            <p:extLst>
              <p:ext uri="{D42A27DB-BD31-4B8C-83A1-F6EECF244321}">
                <p14:modId xmlns:p14="http://schemas.microsoft.com/office/powerpoint/2010/main" val="3155435063"/>
              </p:ext>
            </p:extLst>
          </p:nvPr>
        </p:nvGraphicFramePr>
        <p:xfrm>
          <a:off x="6660857" y="2001937"/>
          <a:ext cx="5126331" cy="443988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Rectangle 2">
            <a:extLst>
              <a:ext uri="{FF2B5EF4-FFF2-40B4-BE49-F238E27FC236}">
                <a16:creationId xmlns:a16="http://schemas.microsoft.com/office/drawing/2014/main" id="{1EB79572-6C66-FA62-711B-F50A2E71DB95}"/>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Manashi</a:t>
            </a:r>
          </a:p>
        </p:txBody>
      </p:sp>
    </p:spTree>
    <p:extLst>
      <p:ext uri="{BB962C8B-B14F-4D97-AF65-F5344CB8AC3E}">
        <p14:creationId xmlns:p14="http://schemas.microsoft.com/office/powerpoint/2010/main" val="5656421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F8C98B-D74A-CCA2-90C1-7AEEC44DBC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47E200D-4EFE-9A27-1979-2E7475F5F6DC}"/>
              </a:ext>
            </a:extLst>
          </p:cNvPr>
          <p:cNvSpPr>
            <a:spLocks noGrp="1"/>
          </p:cNvSpPr>
          <p:nvPr>
            <p:ph type="title"/>
          </p:nvPr>
        </p:nvSpPr>
        <p:spPr>
          <a:xfrm>
            <a:off x="581193" y="729658"/>
            <a:ext cx="11029616" cy="988332"/>
          </a:xfrm>
        </p:spPr>
        <p:txBody>
          <a:bodyPr vert="horz" lIns="91440" tIns="45720" rIns="91440" bIns="45720" rtlCol="0" anchor="b">
            <a:normAutofit/>
          </a:bodyPr>
          <a:lstStyle/>
          <a:p>
            <a:r>
              <a:rPr lang="en-US" b="0" kern="1200" cap="all">
                <a:latin typeface="+mj-lt"/>
                <a:ea typeface="+mj-ea"/>
                <a:cs typeface="+mj-cs"/>
              </a:rPr>
              <a:t>AI Trends Across Industries</a:t>
            </a:r>
          </a:p>
        </p:txBody>
      </p:sp>
      <p:graphicFrame>
        <p:nvGraphicFramePr>
          <p:cNvPr id="3" name="Content Placeholder 2">
            <a:extLst>
              <a:ext uri="{FF2B5EF4-FFF2-40B4-BE49-F238E27FC236}">
                <a16:creationId xmlns:a16="http://schemas.microsoft.com/office/drawing/2014/main" id="{5400E4C5-CE0A-7816-6FE0-AC24A1A255CC}"/>
              </a:ext>
            </a:extLst>
          </p:cNvPr>
          <p:cNvGraphicFramePr>
            <a:graphicFrameLocks noGrp="1"/>
          </p:cNvGraphicFramePr>
          <p:nvPr>
            <p:ph sz="half" idx="1"/>
            <p:extLst>
              <p:ext uri="{D42A27DB-BD31-4B8C-83A1-F6EECF244321}">
                <p14:modId xmlns:p14="http://schemas.microsoft.com/office/powerpoint/2010/main" val="2115881739"/>
              </p:ext>
            </p:extLst>
          </p:nvPr>
        </p:nvGraphicFramePr>
        <p:xfrm>
          <a:off x="581024" y="2227263"/>
          <a:ext cx="7091363" cy="437356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a:extLst>
              <a:ext uri="{FF2B5EF4-FFF2-40B4-BE49-F238E27FC236}">
                <a16:creationId xmlns:a16="http://schemas.microsoft.com/office/drawing/2014/main" id="{D7C77667-7ED9-1FAB-A453-568BC6908169}"/>
              </a:ext>
            </a:extLst>
          </p:cNvPr>
          <p:cNvSpPr txBox="1"/>
          <p:nvPr/>
        </p:nvSpPr>
        <p:spPr>
          <a:xfrm>
            <a:off x="7958138" y="2228003"/>
            <a:ext cx="3652671" cy="4229947"/>
          </a:xfrm>
          <a:prstGeom prst="rect">
            <a:avLst/>
          </a:prstGeom>
        </p:spPr>
        <p:txBody>
          <a:bodyPr vert="horz" lIns="91440" tIns="45720" rIns="91440" bIns="45720" rtlCol="0" anchor="ctr">
            <a:normAutofit/>
          </a:bodyPr>
          <a:lstStyle/>
          <a:p>
            <a:pPr marL="306000" indent="-306000">
              <a:lnSpc>
                <a:spcPct val="90000"/>
              </a:lnSpc>
              <a:spcBef>
                <a:spcPct val="20000"/>
              </a:spcBef>
              <a:spcAft>
                <a:spcPts val="600"/>
              </a:spcAft>
              <a:buClr>
                <a:schemeClr val="accent2"/>
              </a:buClr>
              <a:buSzPct val="92000"/>
              <a:buFont typeface="Wingdings" panose="05000000000000000000" pitchFamily="2" charset="2"/>
              <a:buChar char="Ø"/>
            </a:pPr>
            <a:r>
              <a:rPr lang="en-US" sz="2400" b="1" dirty="0">
                <a:solidFill>
                  <a:schemeClr val="tx2"/>
                </a:solidFill>
              </a:rPr>
              <a:t>Banking:</a:t>
            </a:r>
            <a:r>
              <a:rPr lang="en-US" sz="2400" dirty="0">
                <a:solidFill>
                  <a:schemeClr val="tx2"/>
                </a:solidFill>
              </a:rPr>
              <a:t> Fraud detection, credit risk modeling.</a:t>
            </a:r>
          </a:p>
          <a:p>
            <a:pPr marL="306000" indent="-306000">
              <a:lnSpc>
                <a:spcPct val="90000"/>
              </a:lnSpc>
              <a:spcBef>
                <a:spcPct val="20000"/>
              </a:spcBef>
              <a:spcAft>
                <a:spcPts val="600"/>
              </a:spcAft>
              <a:buClr>
                <a:schemeClr val="accent2"/>
              </a:buClr>
              <a:buSzPct val="92000"/>
              <a:buFont typeface="Wingdings" panose="05000000000000000000" pitchFamily="2" charset="2"/>
              <a:buChar char="Ø"/>
            </a:pPr>
            <a:r>
              <a:rPr lang="en-US" sz="2400" b="1" dirty="0">
                <a:solidFill>
                  <a:schemeClr val="tx2"/>
                </a:solidFill>
              </a:rPr>
              <a:t>Healthcare:</a:t>
            </a:r>
            <a:r>
              <a:rPr lang="en-US" sz="2400" dirty="0">
                <a:solidFill>
                  <a:schemeClr val="tx2"/>
                </a:solidFill>
              </a:rPr>
              <a:t> AI-based diagnostics, personalized medicine.</a:t>
            </a:r>
          </a:p>
          <a:p>
            <a:pPr marL="306000" indent="-306000">
              <a:lnSpc>
                <a:spcPct val="90000"/>
              </a:lnSpc>
              <a:spcBef>
                <a:spcPct val="20000"/>
              </a:spcBef>
              <a:spcAft>
                <a:spcPts val="600"/>
              </a:spcAft>
              <a:buClr>
                <a:schemeClr val="accent2"/>
              </a:buClr>
              <a:buSzPct val="92000"/>
              <a:buFont typeface="Wingdings" panose="05000000000000000000" pitchFamily="2" charset="2"/>
              <a:buChar char="Ø"/>
            </a:pPr>
            <a:r>
              <a:rPr lang="en-US" sz="2400" b="1" dirty="0">
                <a:solidFill>
                  <a:schemeClr val="tx2"/>
                </a:solidFill>
              </a:rPr>
              <a:t>E-commerce:</a:t>
            </a:r>
            <a:r>
              <a:rPr lang="en-US" sz="2400" dirty="0">
                <a:solidFill>
                  <a:schemeClr val="tx2"/>
                </a:solidFill>
              </a:rPr>
              <a:t> Chatbots, supply chain optimization.</a:t>
            </a:r>
          </a:p>
          <a:p>
            <a:pPr marL="306000" indent="-306000">
              <a:lnSpc>
                <a:spcPct val="90000"/>
              </a:lnSpc>
              <a:spcBef>
                <a:spcPct val="20000"/>
              </a:spcBef>
              <a:spcAft>
                <a:spcPts val="600"/>
              </a:spcAft>
              <a:buClr>
                <a:schemeClr val="accent2"/>
              </a:buClr>
              <a:buSzPct val="92000"/>
              <a:buFont typeface="Wingdings" panose="05000000000000000000" pitchFamily="2" charset="2"/>
              <a:buChar char="Ø"/>
            </a:pPr>
            <a:r>
              <a:rPr lang="en-US" sz="2400" b="1" dirty="0">
                <a:solidFill>
                  <a:schemeClr val="tx2"/>
                </a:solidFill>
              </a:rPr>
              <a:t>EdTech:</a:t>
            </a:r>
            <a:r>
              <a:rPr lang="en-US" sz="2400" dirty="0">
                <a:solidFill>
                  <a:schemeClr val="tx2"/>
                </a:solidFill>
              </a:rPr>
              <a:t> Virtual tutors, adaptive learning paths.</a:t>
            </a:r>
          </a:p>
        </p:txBody>
      </p:sp>
      <p:sp>
        <p:nvSpPr>
          <p:cNvPr id="4" name="Rectangle 3">
            <a:extLst>
              <a:ext uri="{FF2B5EF4-FFF2-40B4-BE49-F238E27FC236}">
                <a16:creationId xmlns:a16="http://schemas.microsoft.com/office/drawing/2014/main" id="{F58B6DAE-0428-1811-7763-A21F8649F844}"/>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Manashi</a:t>
            </a:r>
          </a:p>
        </p:txBody>
      </p:sp>
    </p:spTree>
    <p:extLst>
      <p:ext uri="{BB962C8B-B14F-4D97-AF65-F5344CB8AC3E}">
        <p14:creationId xmlns:p14="http://schemas.microsoft.com/office/powerpoint/2010/main" val="277290999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4DF8C-04FF-E34F-537D-367020A40901}"/>
              </a:ext>
            </a:extLst>
          </p:cNvPr>
          <p:cNvSpPr>
            <a:spLocks noGrp="1"/>
          </p:cNvSpPr>
          <p:nvPr>
            <p:ph type="title"/>
          </p:nvPr>
        </p:nvSpPr>
        <p:spPr/>
        <p:txBody>
          <a:bodyPr/>
          <a:lstStyle/>
          <a:p>
            <a:r>
              <a:rPr lang="en-IN" dirty="0"/>
              <a:t>Closing Thought</a:t>
            </a:r>
          </a:p>
        </p:txBody>
      </p:sp>
      <p:sp>
        <p:nvSpPr>
          <p:cNvPr id="3" name="Content Placeholder 2">
            <a:extLst>
              <a:ext uri="{FF2B5EF4-FFF2-40B4-BE49-F238E27FC236}">
                <a16:creationId xmlns:a16="http://schemas.microsoft.com/office/drawing/2014/main" id="{BB2D086D-6FF4-486A-6CA1-CF5193E0FCA0}"/>
              </a:ext>
            </a:extLst>
          </p:cNvPr>
          <p:cNvSpPr>
            <a:spLocks noGrp="1"/>
          </p:cNvSpPr>
          <p:nvPr>
            <p:ph idx="1"/>
          </p:nvPr>
        </p:nvSpPr>
        <p:spPr>
          <a:xfrm>
            <a:off x="746084" y="5797467"/>
            <a:ext cx="11029615" cy="716754"/>
          </a:xfrm>
        </p:spPr>
        <p:txBody>
          <a:bodyPr/>
          <a:lstStyle/>
          <a:p>
            <a:pPr marL="0" indent="0">
              <a:buNone/>
            </a:pPr>
            <a:r>
              <a:rPr lang="en-US" dirty="0"/>
              <a:t>AI is no longer confined to coders and tech wizards. It’s a tool for everyone, from entrepreneurs to educators. The future belongs to those who can harness its power to create innovative solutions and transform industries.</a:t>
            </a:r>
            <a:endParaRPr lang="en-IN" dirty="0"/>
          </a:p>
        </p:txBody>
      </p:sp>
      <p:sp>
        <p:nvSpPr>
          <p:cNvPr id="4" name="Rectangle 3">
            <a:extLst>
              <a:ext uri="{FF2B5EF4-FFF2-40B4-BE49-F238E27FC236}">
                <a16:creationId xmlns:a16="http://schemas.microsoft.com/office/drawing/2014/main" id="{29DB0159-CE80-C44E-7992-5EE04C4F9190}"/>
              </a:ext>
            </a:extLst>
          </p:cNvPr>
          <p:cNvSpPr/>
          <p:nvPr/>
        </p:nvSpPr>
        <p:spPr>
          <a:xfrm>
            <a:off x="4102308" y="2003706"/>
            <a:ext cx="3987383" cy="3108543"/>
          </a:xfrm>
          <a:prstGeom prst="rect">
            <a:avLst/>
          </a:prstGeom>
        </p:spPr>
        <p:style>
          <a:lnRef idx="2">
            <a:schemeClr val="dk1"/>
          </a:lnRef>
          <a:fillRef idx="1">
            <a:schemeClr val="lt1"/>
          </a:fillRef>
          <a:effectRef idx="0">
            <a:schemeClr val="dk1"/>
          </a:effectRef>
          <a:fontRef idx="minor">
            <a:schemeClr val="dk1"/>
          </a:fontRef>
        </p:style>
        <p:txBody>
          <a:bodyPr wrap="square" lIns="91440" tIns="45720" rIns="91440" bIns="45720">
            <a:spAutoFit/>
          </a:bodyPr>
          <a:lstStyle/>
          <a:p>
            <a:pPr algn="ctr"/>
            <a:r>
              <a:rPr lang="en-US" sz="2800" dirty="0"/>
              <a:t>AI is the bridge between imagination and reality. Your role is to walk across that bridge and bring back value for your business, industry, or even personal growth</a:t>
            </a:r>
            <a:endParaRPr lang="en-US" sz="2800" b="0" cap="none" spc="0" dirty="0">
              <a:ln w="0"/>
              <a:solidFill>
                <a:schemeClr val="accent1"/>
              </a:solidFill>
              <a:effectLst>
                <a:outerShdw blurRad="38100" dist="25400" dir="5400000" algn="ctr" rotWithShape="0">
                  <a:srgbClr val="6E747A">
                    <a:alpha val="43000"/>
                  </a:srgbClr>
                </a:outerShdw>
              </a:effectLst>
            </a:endParaRPr>
          </a:p>
        </p:txBody>
      </p:sp>
      <p:pic>
        <p:nvPicPr>
          <p:cNvPr id="7" name="Picture 6">
            <a:extLst>
              <a:ext uri="{FF2B5EF4-FFF2-40B4-BE49-F238E27FC236}">
                <a16:creationId xmlns:a16="http://schemas.microsoft.com/office/drawing/2014/main" id="{CF868CE1-890C-5264-68B3-136699572553}"/>
              </a:ext>
            </a:extLst>
          </p:cNvPr>
          <p:cNvPicPr>
            <a:picLocks noChangeAspect="1"/>
          </p:cNvPicPr>
          <p:nvPr/>
        </p:nvPicPr>
        <p:blipFill>
          <a:blip r:embed="rId3"/>
          <a:stretch>
            <a:fillRect/>
          </a:stretch>
        </p:blipFill>
        <p:spPr>
          <a:xfrm>
            <a:off x="8868532" y="2003706"/>
            <a:ext cx="2907167" cy="2907167"/>
          </a:xfrm>
          <a:prstGeom prst="rect">
            <a:avLst/>
          </a:prstGeom>
        </p:spPr>
      </p:pic>
      <p:pic>
        <p:nvPicPr>
          <p:cNvPr id="9" name="Picture 8">
            <a:extLst>
              <a:ext uri="{FF2B5EF4-FFF2-40B4-BE49-F238E27FC236}">
                <a16:creationId xmlns:a16="http://schemas.microsoft.com/office/drawing/2014/main" id="{29E84BBB-4A3A-73AB-15F5-2DF2F91EFB65}"/>
              </a:ext>
            </a:extLst>
          </p:cNvPr>
          <p:cNvPicPr>
            <a:picLocks noChangeAspect="1"/>
          </p:cNvPicPr>
          <p:nvPr/>
        </p:nvPicPr>
        <p:blipFill>
          <a:blip r:embed="rId4"/>
          <a:stretch>
            <a:fillRect/>
          </a:stretch>
        </p:blipFill>
        <p:spPr>
          <a:xfrm>
            <a:off x="416301" y="2088433"/>
            <a:ext cx="2939088" cy="2939088"/>
          </a:xfrm>
          <a:prstGeom prst="rect">
            <a:avLst/>
          </a:prstGeom>
        </p:spPr>
      </p:pic>
      <p:sp>
        <p:nvSpPr>
          <p:cNvPr id="6" name="Rectangle 5">
            <a:extLst>
              <a:ext uri="{FF2B5EF4-FFF2-40B4-BE49-F238E27FC236}">
                <a16:creationId xmlns:a16="http://schemas.microsoft.com/office/drawing/2014/main" id="{81ADD423-21CD-96A5-BC4F-6B2893DBD51C}"/>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Manashi</a:t>
            </a:r>
          </a:p>
        </p:txBody>
      </p:sp>
    </p:spTree>
    <p:extLst>
      <p:ext uri="{BB962C8B-B14F-4D97-AF65-F5344CB8AC3E}">
        <p14:creationId xmlns:p14="http://schemas.microsoft.com/office/powerpoint/2010/main" val="379533543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4703AB-039C-13BF-0340-F0C1E85A24B2}"/>
              </a:ext>
            </a:extLst>
          </p:cNvPr>
          <p:cNvSpPr>
            <a:spLocks noGrp="1"/>
          </p:cNvSpPr>
          <p:nvPr>
            <p:ph type="title"/>
          </p:nvPr>
        </p:nvSpPr>
        <p:spPr/>
        <p:txBody>
          <a:bodyPr/>
          <a:lstStyle/>
          <a:p>
            <a:r>
              <a:rPr lang="en-IN" dirty="0"/>
              <a:t>The Future of AI</a:t>
            </a:r>
          </a:p>
        </p:txBody>
      </p:sp>
      <p:sp>
        <p:nvSpPr>
          <p:cNvPr id="3" name="Content Placeholder 2">
            <a:extLst>
              <a:ext uri="{FF2B5EF4-FFF2-40B4-BE49-F238E27FC236}">
                <a16:creationId xmlns:a16="http://schemas.microsoft.com/office/drawing/2014/main" id="{019F91F0-0DF7-C24E-F104-96BD9A28A8ED}"/>
              </a:ext>
            </a:extLst>
          </p:cNvPr>
          <p:cNvSpPr>
            <a:spLocks noGrp="1"/>
          </p:cNvSpPr>
          <p:nvPr>
            <p:ph idx="1"/>
          </p:nvPr>
        </p:nvSpPr>
        <p:spPr/>
        <p:txBody>
          <a:bodyPr/>
          <a:lstStyle/>
          <a:p>
            <a:r>
              <a:rPr lang="en-US" b="1" dirty="0"/>
              <a:t>Key Points:</a:t>
            </a:r>
            <a:endParaRPr lang="en-US" dirty="0"/>
          </a:p>
          <a:p>
            <a:pPr>
              <a:buFont typeface="Arial" panose="020B0604020202020204" pitchFamily="34" charset="0"/>
              <a:buChar char="•"/>
            </a:pPr>
            <a:r>
              <a:rPr lang="en-US" dirty="0"/>
              <a:t>AI + IoT will power autonomous systems (e.g., self-driving cars, smart cities).</a:t>
            </a:r>
          </a:p>
          <a:p>
            <a:pPr>
              <a:buFont typeface="Arial" panose="020B0604020202020204" pitchFamily="34" charset="0"/>
              <a:buChar char="•"/>
            </a:pPr>
            <a:r>
              <a:rPr lang="en-US" dirty="0"/>
              <a:t>Ethics, sustainability, and personalization will shape AI’s growth.</a:t>
            </a:r>
          </a:p>
        </p:txBody>
      </p:sp>
      <p:sp>
        <p:nvSpPr>
          <p:cNvPr id="4" name="Rectangle 3">
            <a:extLst>
              <a:ext uri="{FF2B5EF4-FFF2-40B4-BE49-F238E27FC236}">
                <a16:creationId xmlns:a16="http://schemas.microsoft.com/office/drawing/2014/main" id="{0F9E86C3-9973-7E8E-D245-3EE6F42198CC}"/>
              </a:ext>
            </a:extLst>
          </p:cNvPr>
          <p:cNvSpPr/>
          <p:nvPr/>
        </p:nvSpPr>
        <p:spPr>
          <a:xfrm>
            <a:off x="8930244" y="1460665"/>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Manashi</a:t>
            </a:r>
          </a:p>
        </p:txBody>
      </p:sp>
    </p:spTree>
    <p:extLst>
      <p:ext uri="{BB962C8B-B14F-4D97-AF65-F5344CB8AC3E}">
        <p14:creationId xmlns:p14="http://schemas.microsoft.com/office/powerpoint/2010/main" val="64353098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270851" y="2967335"/>
            <a:ext cx="7650299" cy="1754326"/>
          </a:xfrm>
          <a:prstGeom prst="rect">
            <a:avLst/>
          </a:prstGeom>
          <a:noFill/>
        </p:spPr>
        <p:txBody>
          <a:bodyPr wrap="none" lIns="91440" tIns="45720" rIns="91440" bIns="45720">
            <a:spAutoFit/>
          </a:bodyPr>
          <a:lstStyle/>
          <a:p>
            <a:pPr algn="ctr"/>
            <a:r>
              <a:rPr lang="en-US" sz="5400" dirty="0"/>
              <a:t>AI Transformation</a:t>
            </a:r>
          </a:p>
          <a:p>
            <a:pPr algn="ctr"/>
            <a:r>
              <a:rPr lang="en-US" sz="5400" dirty="0">
                <a:solidFill>
                  <a:schemeClr val="tx2">
                    <a:lumMod val="60000"/>
                    <a:lumOff val="40000"/>
                  </a:schemeClr>
                </a:solidFill>
              </a:rPr>
              <a:t>Reimagining Business Value</a:t>
            </a:r>
            <a:endParaRPr lang="en-US" sz="5400" b="0" cap="none" spc="0" dirty="0">
              <a:ln w="0"/>
              <a:solidFill>
                <a:schemeClr val="tx2">
                  <a:lumMod val="60000"/>
                  <a:lumOff val="40000"/>
                </a:schemeClr>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31564321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t>Leadership POV – AI Integration Strategy</a:t>
            </a:r>
            <a:br>
              <a:rPr lang="en-US" b="1" dirty="0"/>
            </a:br>
            <a:r>
              <a:rPr lang="en-US" sz="2000" dirty="0"/>
              <a:t>Intelligent Transformation, Not Disruption</a:t>
            </a:r>
          </a:p>
        </p:txBody>
      </p:sp>
      <p:sp>
        <p:nvSpPr>
          <p:cNvPr id="4" name="Rectangle 3"/>
          <p:cNvSpPr/>
          <p:nvPr/>
        </p:nvSpPr>
        <p:spPr>
          <a:xfrm>
            <a:off x="5784112" y="1935126"/>
            <a:ext cx="5932967" cy="4253023"/>
          </a:xfrm>
          <a:prstGeom prst="rect">
            <a:avLst/>
          </a:prstGeom>
        </p:spPr>
        <p:style>
          <a:lnRef idx="1">
            <a:schemeClr val="accent2"/>
          </a:lnRef>
          <a:fillRef idx="1003">
            <a:schemeClr val="lt2"/>
          </a:fillRef>
          <a:effectRef idx="1">
            <a:schemeClr val="accent2"/>
          </a:effectRef>
          <a:fontRef idx="minor">
            <a:schemeClr val="dk1"/>
          </a:fontRef>
        </p:style>
        <p:txBody>
          <a:bodyPr rtlCol="0" anchor="ctr"/>
          <a:lstStyle/>
          <a:p>
            <a:pPr algn="ctr"/>
            <a:endParaRPr lang="en-US"/>
          </a:p>
        </p:txBody>
      </p:sp>
      <p:sp>
        <p:nvSpPr>
          <p:cNvPr id="5" name="Rectangle 4"/>
          <p:cNvSpPr/>
          <p:nvPr/>
        </p:nvSpPr>
        <p:spPr>
          <a:xfrm>
            <a:off x="5784112" y="3104708"/>
            <a:ext cx="4688958" cy="3083441"/>
          </a:xfrm>
          <a:prstGeom prst="rect">
            <a:avLst/>
          </a:prstGeom>
        </p:spPr>
        <p:style>
          <a:lnRef idx="1">
            <a:schemeClr val="accent2"/>
          </a:lnRef>
          <a:fillRef idx="1003">
            <a:schemeClr val="lt2"/>
          </a:fillRef>
          <a:effectRef idx="1">
            <a:schemeClr val="accent2"/>
          </a:effectRef>
          <a:fontRef idx="minor">
            <a:schemeClr val="dk1"/>
          </a:fontRef>
        </p:style>
        <p:txBody>
          <a:bodyPr rtlCol="0" anchor="ctr"/>
          <a:lstStyle/>
          <a:p>
            <a:pPr algn="ctr"/>
            <a:endParaRPr lang="en-US"/>
          </a:p>
        </p:txBody>
      </p:sp>
      <p:sp>
        <p:nvSpPr>
          <p:cNvPr id="6" name="Rectangle 5"/>
          <p:cNvSpPr/>
          <p:nvPr/>
        </p:nvSpPr>
        <p:spPr>
          <a:xfrm>
            <a:off x="5784112" y="4285869"/>
            <a:ext cx="3232297" cy="1902280"/>
          </a:xfrm>
          <a:prstGeom prst="rect">
            <a:avLst/>
          </a:prstGeom>
        </p:spPr>
        <p:style>
          <a:lnRef idx="1">
            <a:schemeClr val="accent2"/>
          </a:lnRef>
          <a:fillRef idx="1003">
            <a:schemeClr val="lt2"/>
          </a:fillRef>
          <a:effectRef idx="1">
            <a:schemeClr val="accent2"/>
          </a:effectRef>
          <a:fontRef idx="minor">
            <a:schemeClr val="dk1"/>
          </a:fontRef>
        </p:style>
        <p:txBody>
          <a:bodyPr rtlCol="0" anchor="ctr"/>
          <a:lstStyle/>
          <a:p>
            <a:pPr algn="ctr"/>
            <a:r>
              <a:rPr lang="en-US" sz="1400" dirty="0"/>
              <a:t>Incremental improvements using </a:t>
            </a:r>
            <a:r>
              <a:rPr lang="en-US" sz="1400" b="1" dirty="0"/>
              <a:t>existing tech</a:t>
            </a:r>
            <a:r>
              <a:rPr lang="en-US" sz="1400" dirty="0"/>
              <a:t> in </a:t>
            </a:r>
            <a:r>
              <a:rPr lang="en-US" sz="1400" b="1" dirty="0"/>
              <a:t>existing markets</a:t>
            </a:r>
            <a:r>
              <a:rPr lang="en-US" sz="1400" dirty="0"/>
              <a:t> (e.g., AI automation to reduce cost).</a:t>
            </a:r>
          </a:p>
        </p:txBody>
      </p:sp>
      <p:cxnSp>
        <p:nvCxnSpPr>
          <p:cNvPr id="8" name="Straight Arrow Connector 7"/>
          <p:cNvCxnSpPr/>
          <p:nvPr/>
        </p:nvCxnSpPr>
        <p:spPr>
          <a:xfrm flipV="1">
            <a:off x="5784112" y="6368902"/>
            <a:ext cx="6039293" cy="42531"/>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9" name="Straight Arrow Connector 8"/>
          <p:cNvCxnSpPr/>
          <p:nvPr/>
        </p:nvCxnSpPr>
        <p:spPr>
          <a:xfrm flipV="1">
            <a:off x="5486399" y="2096955"/>
            <a:ext cx="21266" cy="403774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2" name="TextBox 11"/>
          <p:cNvSpPr txBox="1"/>
          <p:nvPr/>
        </p:nvSpPr>
        <p:spPr>
          <a:xfrm>
            <a:off x="7453422" y="6368902"/>
            <a:ext cx="2568139" cy="369332"/>
          </a:xfrm>
          <a:prstGeom prst="rect">
            <a:avLst/>
          </a:prstGeom>
          <a:noFill/>
        </p:spPr>
        <p:txBody>
          <a:bodyPr wrap="none" rtlCol="0">
            <a:spAutoFit/>
          </a:bodyPr>
          <a:lstStyle/>
          <a:p>
            <a:r>
              <a:rPr lang="en-US" dirty="0"/>
              <a:t>Knowledge of Technology</a:t>
            </a:r>
          </a:p>
        </p:txBody>
      </p:sp>
      <p:sp>
        <p:nvSpPr>
          <p:cNvPr id="13" name="TextBox 12"/>
          <p:cNvSpPr txBox="1"/>
          <p:nvPr/>
        </p:nvSpPr>
        <p:spPr>
          <a:xfrm rot="16200000">
            <a:off x="4222121" y="4020920"/>
            <a:ext cx="2201757" cy="369332"/>
          </a:xfrm>
          <a:prstGeom prst="rect">
            <a:avLst/>
          </a:prstGeom>
          <a:noFill/>
        </p:spPr>
        <p:txBody>
          <a:bodyPr wrap="none" rtlCol="0">
            <a:spAutoFit/>
          </a:bodyPr>
          <a:lstStyle/>
          <a:p>
            <a:r>
              <a:rPr lang="en-US" dirty="0"/>
              <a:t>Knowledge of Market</a:t>
            </a:r>
          </a:p>
        </p:txBody>
      </p:sp>
      <p:sp>
        <p:nvSpPr>
          <p:cNvPr id="14" name="TextBox 13"/>
          <p:cNvSpPr txBox="1"/>
          <p:nvPr/>
        </p:nvSpPr>
        <p:spPr>
          <a:xfrm>
            <a:off x="5773478" y="4307261"/>
            <a:ext cx="2153538" cy="307777"/>
          </a:xfrm>
          <a:prstGeom prst="rect">
            <a:avLst/>
          </a:prstGeom>
          <a:noFill/>
        </p:spPr>
        <p:txBody>
          <a:bodyPr wrap="none" rtlCol="0">
            <a:spAutoFit/>
          </a:bodyPr>
          <a:lstStyle/>
          <a:p>
            <a:r>
              <a:rPr lang="en-US" sz="1400" dirty="0">
                <a:solidFill>
                  <a:srgbClr val="FF0000"/>
                </a:solidFill>
              </a:rPr>
              <a:t>Horizon 1 – Opportunities</a:t>
            </a:r>
          </a:p>
        </p:txBody>
      </p:sp>
      <p:sp>
        <p:nvSpPr>
          <p:cNvPr id="15" name="TextBox 14"/>
          <p:cNvSpPr txBox="1"/>
          <p:nvPr/>
        </p:nvSpPr>
        <p:spPr>
          <a:xfrm>
            <a:off x="5784110" y="3115465"/>
            <a:ext cx="2243306" cy="307777"/>
          </a:xfrm>
          <a:prstGeom prst="rect">
            <a:avLst/>
          </a:prstGeom>
          <a:noFill/>
        </p:spPr>
        <p:txBody>
          <a:bodyPr wrap="none" rtlCol="0">
            <a:spAutoFit/>
          </a:bodyPr>
          <a:lstStyle/>
          <a:p>
            <a:r>
              <a:rPr lang="en-US" sz="1400" dirty="0">
                <a:solidFill>
                  <a:srgbClr val="FF0000"/>
                </a:solidFill>
              </a:rPr>
              <a:t>Horizon 11 – Opportunities</a:t>
            </a:r>
          </a:p>
        </p:txBody>
      </p:sp>
      <p:sp>
        <p:nvSpPr>
          <p:cNvPr id="16" name="TextBox 15"/>
          <p:cNvSpPr txBox="1"/>
          <p:nvPr/>
        </p:nvSpPr>
        <p:spPr>
          <a:xfrm>
            <a:off x="5784110" y="1945061"/>
            <a:ext cx="2333075" cy="307777"/>
          </a:xfrm>
          <a:prstGeom prst="rect">
            <a:avLst/>
          </a:prstGeom>
          <a:noFill/>
        </p:spPr>
        <p:txBody>
          <a:bodyPr wrap="none" rtlCol="0">
            <a:spAutoFit/>
          </a:bodyPr>
          <a:lstStyle/>
          <a:p>
            <a:r>
              <a:rPr lang="en-US" sz="1400" dirty="0">
                <a:solidFill>
                  <a:srgbClr val="FF0000"/>
                </a:solidFill>
              </a:rPr>
              <a:t>Horizon 111 – Opportunities</a:t>
            </a:r>
          </a:p>
        </p:txBody>
      </p:sp>
      <p:sp>
        <p:nvSpPr>
          <p:cNvPr id="17" name="Rectangle 16"/>
          <p:cNvSpPr/>
          <p:nvPr/>
        </p:nvSpPr>
        <p:spPr>
          <a:xfrm>
            <a:off x="8315576" y="4241596"/>
            <a:ext cx="700833" cy="461665"/>
          </a:xfrm>
          <a:prstGeom prst="rect">
            <a:avLst/>
          </a:prstGeom>
          <a:noFill/>
        </p:spPr>
        <p:txBody>
          <a:bodyPr wrap="none" lIns="91440" tIns="45720" rIns="91440" bIns="45720">
            <a:spAutoFit/>
          </a:bodyPr>
          <a:lstStyle/>
          <a:p>
            <a:pPr algn="ctr"/>
            <a:r>
              <a:rPr lang="en-US" sz="2400" b="0" cap="none" spc="0" dirty="0">
                <a:ln w="0"/>
                <a:solidFill>
                  <a:schemeClr val="accent1"/>
                </a:solidFill>
                <a:effectLst>
                  <a:outerShdw blurRad="38100" dist="25400" dir="5400000" algn="ctr" rotWithShape="0">
                    <a:srgbClr val="6E747A">
                      <a:alpha val="43000"/>
                    </a:srgbClr>
                  </a:outerShdw>
                </a:effectLst>
              </a:rPr>
              <a:t>70%</a:t>
            </a:r>
          </a:p>
        </p:txBody>
      </p:sp>
      <p:sp>
        <p:nvSpPr>
          <p:cNvPr id="18" name="Rectangle 17"/>
          <p:cNvSpPr/>
          <p:nvPr/>
        </p:nvSpPr>
        <p:spPr>
          <a:xfrm>
            <a:off x="9772237" y="3104707"/>
            <a:ext cx="700833" cy="461665"/>
          </a:xfrm>
          <a:prstGeom prst="rect">
            <a:avLst/>
          </a:prstGeom>
          <a:noFill/>
        </p:spPr>
        <p:txBody>
          <a:bodyPr wrap="none" lIns="91440" tIns="45720" rIns="91440" bIns="45720">
            <a:spAutoFit/>
          </a:bodyPr>
          <a:lstStyle/>
          <a:p>
            <a:pPr algn="ctr"/>
            <a:r>
              <a:rPr lang="en-US" sz="2400" dirty="0">
                <a:ln w="0"/>
                <a:solidFill>
                  <a:schemeClr val="accent1"/>
                </a:solidFill>
                <a:effectLst>
                  <a:outerShdw blurRad="38100" dist="25400" dir="5400000" algn="ctr" rotWithShape="0">
                    <a:srgbClr val="6E747A">
                      <a:alpha val="43000"/>
                    </a:srgbClr>
                  </a:outerShdw>
                </a:effectLst>
              </a:rPr>
              <a:t>2</a:t>
            </a:r>
            <a:r>
              <a:rPr lang="en-US" sz="2400" b="0" cap="none" spc="0" dirty="0">
                <a:ln w="0"/>
                <a:solidFill>
                  <a:schemeClr val="accent1"/>
                </a:solidFill>
                <a:effectLst>
                  <a:outerShdw blurRad="38100" dist="25400" dir="5400000" algn="ctr" rotWithShape="0">
                    <a:srgbClr val="6E747A">
                      <a:alpha val="43000"/>
                    </a:srgbClr>
                  </a:outerShdw>
                </a:effectLst>
              </a:rPr>
              <a:t>0%</a:t>
            </a:r>
          </a:p>
        </p:txBody>
      </p:sp>
      <p:sp>
        <p:nvSpPr>
          <p:cNvPr id="19" name="Rectangle 18"/>
          <p:cNvSpPr/>
          <p:nvPr/>
        </p:nvSpPr>
        <p:spPr>
          <a:xfrm>
            <a:off x="11026878" y="1866122"/>
            <a:ext cx="700833" cy="461665"/>
          </a:xfrm>
          <a:prstGeom prst="rect">
            <a:avLst/>
          </a:prstGeom>
          <a:noFill/>
        </p:spPr>
        <p:txBody>
          <a:bodyPr wrap="none" lIns="91440" tIns="45720" rIns="91440" bIns="45720">
            <a:spAutoFit/>
          </a:bodyPr>
          <a:lstStyle/>
          <a:p>
            <a:pPr algn="ctr"/>
            <a:r>
              <a:rPr lang="en-US" sz="2400" dirty="0">
                <a:ln w="0"/>
                <a:solidFill>
                  <a:schemeClr val="accent1"/>
                </a:solidFill>
                <a:effectLst>
                  <a:outerShdw blurRad="38100" dist="25400" dir="5400000" algn="ctr" rotWithShape="0">
                    <a:srgbClr val="6E747A">
                      <a:alpha val="43000"/>
                    </a:srgbClr>
                  </a:outerShdw>
                </a:effectLst>
              </a:rPr>
              <a:t>1</a:t>
            </a:r>
            <a:r>
              <a:rPr lang="en-US" sz="2400" b="0" cap="none" spc="0" dirty="0">
                <a:ln w="0"/>
                <a:solidFill>
                  <a:schemeClr val="accent1"/>
                </a:solidFill>
                <a:effectLst>
                  <a:outerShdw blurRad="38100" dist="25400" dir="5400000" algn="ctr" rotWithShape="0">
                    <a:srgbClr val="6E747A">
                      <a:alpha val="43000"/>
                    </a:srgbClr>
                  </a:outerShdw>
                </a:effectLst>
              </a:rPr>
              <a:t>0%</a:t>
            </a:r>
          </a:p>
        </p:txBody>
      </p:sp>
      <p:sp>
        <p:nvSpPr>
          <p:cNvPr id="20" name="Rectangle 19"/>
          <p:cNvSpPr/>
          <p:nvPr/>
        </p:nvSpPr>
        <p:spPr>
          <a:xfrm>
            <a:off x="5784110" y="3468816"/>
            <a:ext cx="4338085" cy="523220"/>
          </a:xfrm>
          <a:prstGeom prst="rect">
            <a:avLst/>
          </a:prstGeom>
        </p:spPr>
        <p:txBody>
          <a:bodyPr wrap="square">
            <a:spAutoFit/>
          </a:bodyPr>
          <a:lstStyle/>
          <a:p>
            <a:r>
              <a:rPr lang="en-US" sz="1400" b="1" dirty="0"/>
              <a:t>Adjacent growth—apply AI </a:t>
            </a:r>
            <a:r>
              <a:rPr lang="en-US" sz="1400" dirty="0"/>
              <a:t>to new use cases or new markets adjacent to your core.</a:t>
            </a:r>
          </a:p>
        </p:txBody>
      </p:sp>
      <p:sp>
        <p:nvSpPr>
          <p:cNvPr id="21" name="Rectangle 20"/>
          <p:cNvSpPr/>
          <p:nvPr/>
        </p:nvSpPr>
        <p:spPr>
          <a:xfrm>
            <a:off x="5727405" y="2297111"/>
            <a:ext cx="6096000" cy="523220"/>
          </a:xfrm>
          <a:prstGeom prst="rect">
            <a:avLst/>
          </a:prstGeom>
        </p:spPr>
        <p:txBody>
          <a:bodyPr>
            <a:spAutoFit/>
          </a:bodyPr>
          <a:lstStyle/>
          <a:p>
            <a:r>
              <a:rPr lang="en-US" sz="1400" dirty="0"/>
              <a:t>Transformational bets—pioneering AI solutions in </a:t>
            </a:r>
            <a:r>
              <a:rPr lang="en-US" sz="1400" b="1" dirty="0"/>
              <a:t>new markets</a:t>
            </a:r>
            <a:r>
              <a:rPr lang="en-US" sz="1400" dirty="0"/>
              <a:t> with </a:t>
            </a:r>
            <a:r>
              <a:rPr lang="en-US" sz="1400" b="1" dirty="0"/>
              <a:t>new technology</a:t>
            </a:r>
            <a:r>
              <a:rPr lang="en-US" sz="1400" dirty="0"/>
              <a:t> (e.g., exploring quantum ML or fully autonomous platforms).</a:t>
            </a:r>
          </a:p>
        </p:txBody>
      </p:sp>
      <p:sp>
        <p:nvSpPr>
          <p:cNvPr id="22" name="Rectangle 21"/>
          <p:cNvSpPr/>
          <p:nvPr/>
        </p:nvSpPr>
        <p:spPr>
          <a:xfrm>
            <a:off x="379939" y="1876755"/>
            <a:ext cx="4298387" cy="923330"/>
          </a:xfrm>
          <a:prstGeom prst="rect">
            <a:avLst/>
          </a:prstGeom>
        </p:spPr>
        <p:txBody>
          <a:bodyPr wrap="square">
            <a:spAutoFit/>
          </a:bodyPr>
          <a:lstStyle/>
          <a:p>
            <a:r>
              <a:rPr lang="en-US" b="1" dirty="0"/>
              <a:t>Mapping AI to Existing Automation</a:t>
            </a:r>
            <a:endParaRPr lang="en-US" dirty="0"/>
          </a:p>
          <a:p>
            <a:r>
              <a:rPr lang="en-US" dirty="0"/>
              <a:t>Integrate AI within current workflows (e.g., RPA + AI for invoice processing).</a:t>
            </a:r>
          </a:p>
        </p:txBody>
      </p:sp>
      <p:sp>
        <p:nvSpPr>
          <p:cNvPr id="23" name="Rectangle 22"/>
          <p:cNvSpPr/>
          <p:nvPr/>
        </p:nvSpPr>
        <p:spPr>
          <a:xfrm>
            <a:off x="318952" y="3093633"/>
            <a:ext cx="4681158" cy="2246769"/>
          </a:xfrm>
          <a:prstGeom prst="rect">
            <a:avLst/>
          </a:prstGeom>
        </p:spPr>
        <p:txBody>
          <a:bodyPr wrap="square">
            <a:spAutoFit/>
          </a:bodyPr>
          <a:lstStyle/>
          <a:p>
            <a:r>
              <a:rPr lang="en-US" sz="1400" b="1" dirty="0"/>
              <a:t>Where to Play, How to Win</a:t>
            </a:r>
            <a:endParaRPr lang="en-US" sz="1400" dirty="0"/>
          </a:p>
          <a:p>
            <a:pPr>
              <a:buFont typeface="Arial" panose="020B0604020202020204" pitchFamily="34" charset="0"/>
              <a:buChar char="•"/>
            </a:pPr>
            <a:r>
              <a:rPr lang="en-US" sz="1400" b="1" dirty="0"/>
              <a:t>Core</a:t>
            </a:r>
            <a:r>
              <a:rPr lang="en-US" sz="1400" dirty="0"/>
              <a:t>: Optimize existing products/services for existing customers using AI (e.g., predictive maintenance in manufacturing).</a:t>
            </a:r>
          </a:p>
          <a:p>
            <a:pPr>
              <a:buFont typeface="Arial" panose="020B0604020202020204" pitchFamily="34" charset="0"/>
              <a:buChar char="•"/>
            </a:pPr>
            <a:r>
              <a:rPr lang="en-US" sz="1400" b="1" dirty="0"/>
              <a:t>Adjacent</a:t>
            </a:r>
            <a:r>
              <a:rPr lang="en-US" sz="1400" dirty="0"/>
              <a:t>: Expand AI solutions into “next to core” segments (e.g., a logistics firm using AI for last-mile delivery optimization).</a:t>
            </a:r>
          </a:p>
          <a:p>
            <a:pPr>
              <a:buFont typeface="Arial" panose="020B0604020202020204" pitchFamily="34" charset="0"/>
              <a:buChar char="•"/>
            </a:pPr>
            <a:r>
              <a:rPr lang="en-US" sz="1400" b="1" dirty="0"/>
              <a:t>Transformational</a:t>
            </a:r>
            <a:r>
              <a:rPr lang="en-US" sz="1400" dirty="0"/>
              <a:t>: Develop breakthrough AI products for markets that don’t yet exist (e.g., VR-driven retail experiences).</a:t>
            </a:r>
          </a:p>
        </p:txBody>
      </p:sp>
    </p:spTree>
    <p:extLst>
      <p:ext uri="{BB962C8B-B14F-4D97-AF65-F5344CB8AC3E}">
        <p14:creationId xmlns:p14="http://schemas.microsoft.com/office/powerpoint/2010/main" val="56109154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E8A886-2616-036A-4B6E-1BBCF5BC0D32}"/>
              </a:ext>
            </a:extLst>
          </p:cNvPr>
          <p:cNvSpPr>
            <a:spLocks noGrp="1"/>
          </p:cNvSpPr>
          <p:nvPr>
            <p:ph type="title"/>
          </p:nvPr>
        </p:nvSpPr>
        <p:spPr>
          <a:xfrm>
            <a:off x="483656" y="689964"/>
            <a:ext cx="11029616" cy="509444"/>
          </a:xfrm>
        </p:spPr>
        <p:txBody>
          <a:bodyPr>
            <a:normAutofit/>
          </a:bodyPr>
          <a:lstStyle/>
          <a:p>
            <a:r>
              <a:rPr lang="en-US" sz="2000" dirty="0"/>
              <a:t>Non-tech Track – Speaker : Manashi</a:t>
            </a:r>
          </a:p>
        </p:txBody>
      </p:sp>
      <p:graphicFrame>
        <p:nvGraphicFramePr>
          <p:cNvPr id="4" name="Table 3">
            <a:extLst>
              <a:ext uri="{FF2B5EF4-FFF2-40B4-BE49-F238E27FC236}">
                <a16:creationId xmlns:a16="http://schemas.microsoft.com/office/drawing/2014/main" id="{BD1A1369-E7E7-C7DE-72D3-83599125032B}"/>
              </a:ext>
            </a:extLst>
          </p:cNvPr>
          <p:cNvGraphicFramePr>
            <a:graphicFrameLocks noGrp="1"/>
          </p:cNvGraphicFramePr>
          <p:nvPr>
            <p:extLst>
              <p:ext uri="{D42A27DB-BD31-4B8C-83A1-F6EECF244321}">
                <p14:modId xmlns:p14="http://schemas.microsoft.com/office/powerpoint/2010/main" val="2736208705"/>
              </p:ext>
            </p:extLst>
          </p:nvPr>
        </p:nvGraphicFramePr>
        <p:xfrm>
          <a:off x="483656" y="1360966"/>
          <a:ext cx="11233424" cy="5419034"/>
        </p:xfrm>
        <a:graphic>
          <a:graphicData uri="http://schemas.openxmlformats.org/drawingml/2006/table">
            <a:tbl>
              <a:tblPr firstRow="1" firstCol="1" bandRow="1">
                <a:tableStyleId>{5C22544A-7EE6-4342-B048-85BDC9FD1C3A}</a:tableStyleId>
              </a:tblPr>
              <a:tblGrid>
                <a:gridCol w="695181">
                  <a:extLst>
                    <a:ext uri="{9D8B030D-6E8A-4147-A177-3AD203B41FA5}">
                      <a16:colId xmlns:a16="http://schemas.microsoft.com/office/drawing/2014/main" val="84328175"/>
                    </a:ext>
                  </a:extLst>
                </a:gridCol>
                <a:gridCol w="2188269">
                  <a:extLst>
                    <a:ext uri="{9D8B030D-6E8A-4147-A177-3AD203B41FA5}">
                      <a16:colId xmlns:a16="http://schemas.microsoft.com/office/drawing/2014/main" val="3402662089"/>
                    </a:ext>
                  </a:extLst>
                </a:gridCol>
                <a:gridCol w="4112444">
                  <a:extLst>
                    <a:ext uri="{9D8B030D-6E8A-4147-A177-3AD203B41FA5}">
                      <a16:colId xmlns:a16="http://schemas.microsoft.com/office/drawing/2014/main" val="2005836295"/>
                    </a:ext>
                  </a:extLst>
                </a:gridCol>
                <a:gridCol w="4237530">
                  <a:extLst>
                    <a:ext uri="{9D8B030D-6E8A-4147-A177-3AD203B41FA5}">
                      <a16:colId xmlns:a16="http://schemas.microsoft.com/office/drawing/2014/main" val="3832447228"/>
                    </a:ext>
                  </a:extLst>
                </a:gridCol>
              </a:tblGrid>
              <a:tr h="671452">
                <a:tc>
                  <a:txBody>
                    <a:bodyPr/>
                    <a:lstStyle/>
                    <a:p>
                      <a:pPr algn="ctr"/>
                      <a:r>
                        <a:rPr lang="en-IN" sz="1400" kern="100" dirty="0">
                          <a:effectLst/>
                        </a:rPr>
                        <a:t>Session</a:t>
                      </a:r>
                      <a:endParaRPr lang="en-IN" sz="1400" kern="100" dirty="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pPr algn="ctr"/>
                      <a:r>
                        <a:rPr lang="en-IN" sz="2000" kern="100">
                          <a:effectLst/>
                        </a:rPr>
                        <a:t>AI Concepts</a:t>
                      </a:r>
                      <a:endParaRPr lang="en-IN" sz="20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pPr algn="ctr"/>
                      <a:r>
                        <a:rPr lang="en-IN" sz="2000" kern="100">
                          <a:effectLst/>
                        </a:rPr>
                        <a:t>Use Cases &amp; Business Impact</a:t>
                      </a:r>
                      <a:endParaRPr lang="en-IN" sz="20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tc>
                  <a:txBody>
                    <a:bodyPr/>
                    <a:lstStyle/>
                    <a:p>
                      <a:pPr algn="ctr"/>
                      <a:r>
                        <a:rPr lang="en-IN" sz="2000" kern="100">
                          <a:effectLst/>
                        </a:rPr>
                        <a:t>Challenges &amp; Ethical Considerations</a:t>
                      </a:r>
                      <a:endParaRPr lang="en-IN" sz="2000" kern="100">
                        <a:effectLst/>
                        <a:latin typeface="Times New Roman" panose="02020603050405020304" pitchFamily="18" charset="0"/>
                        <a:ea typeface="Times New Roman" panose="02020603050405020304" pitchFamily="18" charset="0"/>
                        <a:cs typeface="Tunga" panose="020B0502040204020203" pitchFamily="34" charset="0"/>
                      </a:endParaRPr>
                    </a:p>
                  </a:txBody>
                  <a:tcPr marL="44053" marR="44053" marT="0" marB="0" anchor="ctr"/>
                </a:tc>
                <a:extLst>
                  <a:ext uri="{0D108BD9-81ED-4DB2-BD59-A6C34878D82A}">
                    <a16:rowId xmlns:a16="http://schemas.microsoft.com/office/drawing/2014/main" val="3012158099"/>
                  </a:ext>
                </a:extLst>
              </a:tr>
              <a:tr h="929120">
                <a:tc>
                  <a:txBody>
                    <a:bodyPr/>
                    <a:lstStyle/>
                    <a:p>
                      <a:pPr algn="ctr"/>
                      <a:r>
                        <a:rPr lang="en-US" sz="900" b="1" dirty="0"/>
                        <a:t>1</a:t>
                      </a:r>
                      <a:endParaRPr lang="en-US" sz="900" dirty="0"/>
                    </a:p>
                  </a:txBody>
                  <a:tcPr anchor="ctr"/>
                </a:tc>
                <a:tc>
                  <a:txBody>
                    <a:bodyPr/>
                    <a:lstStyle/>
                    <a:p>
                      <a:pPr algn="ctr"/>
                      <a:r>
                        <a:rPr lang="en-US" sz="900" b="1" dirty="0"/>
                        <a:t>Leadership POV – AI Integration Strategy</a:t>
                      </a:r>
                      <a:endParaRPr lang="en-US" sz="900" dirty="0"/>
                    </a:p>
                  </a:txBody>
                  <a:tcPr anchor="ctr"/>
                </a:tc>
                <a:tc>
                  <a:txBody>
                    <a:bodyPr/>
                    <a:lstStyle/>
                    <a:p>
                      <a:pPr marL="0" indent="0" algn="l">
                        <a:buFontTx/>
                        <a:buNone/>
                      </a:pPr>
                      <a:r>
                        <a:rPr lang="en-US" sz="1000" b="1" dirty="0"/>
                        <a:t>Strategic AI Integration Framework</a:t>
                      </a:r>
                      <a:r>
                        <a:rPr lang="en-US" sz="1000" dirty="0"/>
                        <a:t> </a:t>
                      </a:r>
                    </a:p>
                    <a:p>
                      <a:pPr marL="171450" indent="-171450" algn="l">
                        <a:buFont typeface="Arial" panose="020B0604020202020204" pitchFamily="34" charset="0"/>
                        <a:buChar char="•"/>
                      </a:pPr>
                      <a:r>
                        <a:rPr lang="en-US" sz="900" i="1" dirty="0"/>
                        <a:t>Where to Play, How to Win</a:t>
                      </a:r>
                      <a:r>
                        <a:rPr lang="en-US" sz="900" dirty="0"/>
                        <a:t> for Core, Adjacent, and Transformational AI</a:t>
                      </a:r>
                    </a:p>
                    <a:p>
                      <a:pPr marL="171450" indent="-171450" algn="l">
                        <a:buFont typeface="Arial" panose="020B0604020202020204" pitchFamily="34" charset="0"/>
                        <a:buChar char="•"/>
                      </a:pPr>
                      <a:r>
                        <a:rPr lang="en-US" sz="900" dirty="0"/>
                        <a:t>Align AI with existing business strategy for ROI (e.g., cost reduction, new revenue)</a:t>
                      </a:r>
                    </a:p>
                  </a:txBody>
                  <a:tcPr anchor="ctr"/>
                </a:tc>
                <a:tc>
                  <a:txBody>
                    <a:bodyPr/>
                    <a:lstStyle/>
                    <a:p>
                      <a:pPr marL="171450" indent="-171450" algn="l">
                        <a:buFont typeface="Arial" panose="020B0604020202020204" pitchFamily="34" charset="0"/>
                        <a:buChar char="•"/>
                      </a:pPr>
                      <a:r>
                        <a:rPr lang="en-US" sz="900" dirty="0"/>
                        <a:t>Risk of siloed pilots if not integrated enterprise-wide</a:t>
                      </a:r>
                    </a:p>
                    <a:p>
                      <a:pPr marL="171450" indent="-171450" algn="l">
                        <a:buFont typeface="Arial" panose="020B0604020202020204" pitchFamily="34" charset="0"/>
                        <a:buChar char="•"/>
                      </a:pPr>
                      <a:r>
                        <a:rPr lang="en-US" sz="900" dirty="0"/>
                        <a:t>Potential misalignment with strategic goals</a:t>
                      </a:r>
                    </a:p>
                    <a:p>
                      <a:pPr marL="171450" indent="-171450" algn="l">
                        <a:buFont typeface="Arial" panose="020B0604020202020204" pitchFamily="34" charset="0"/>
                        <a:buChar char="•"/>
                      </a:pPr>
                      <a:r>
                        <a:rPr lang="en-US" sz="900" dirty="0"/>
                        <a:t>“Don’t Replace, Enhance” principle to mitigate workforce fears</a:t>
                      </a:r>
                    </a:p>
                  </a:txBody>
                  <a:tcPr anchor="ctr"/>
                </a:tc>
                <a:extLst>
                  <a:ext uri="{0D108BD9-81ED-4DB2-BD59-A6C34878D82A}">
                    <a16:rowId xmlns:a16="http://schemas.microsoft.com/office/drawing/2014/main" val="3726942972"/>
                  </a:ext>
                </a:extLst>
              </a:tr>
              <a:tr h="705025">
                <a:tc>
                  <a:txBody>
                    <a:bodyPr/>
                    <a:lstStyle/>
                    <a:p>
                      <a:pPr algn="ctr"/>
                      <a:r>
                        <a:rPr lang="en-US" sz="900" b="1" dirty="0"/>
                        <a:t>2</a:t>
                      </a:r>
                      <a:endParaRPr lang="en-US" sz="900" dirty="0"/>
                    </a:p>
                  </a:txBody>
                  <a:tcPr anchor="ctr"/>
                </a:tc>
                <a:tc>
                  <a:txBody>
                    <a:bodyPr/>
                    <a:lstStyle/>
                    <a:p>
                      <a:pPr marL="0" algn="ctr" defTabSz="457200" rtl="0" eaLnBrk="1" latinLnBrk="0" hangingPunct="1"/>
                      <a:r>
                        <a:rPr lang="en-US" sz="900" b="1" kern="1200" dirty="0">
                          <a:solidFill>
                            <a:schemeClr val="dk1"/>
                          </a:solidFill>
                          <a:latin typeface="+mn-lt"/>
                          <a:ea typeface="+mn-ea"/>
                          <a:cs typeface="+mn-cs"/>
                        </a:rPr>
                        <a:t>Workforce Transformation – AI &amp; Human Collaboration</a:t>
                      </a:r>
                    </a:p>
                  </a:txBody>
                  <a:tcPr anchor="ctr"/>
                </a:tc>
                <a:tc>
                  <a:txBody>
                    <a:bodyPr/>
                    <a:lstStyle/>
                    <a:p>
                      <a:pPr algn="l"/>
                      <a:r>
                        <a:rPr lang="en-US" sz="1000" b="1" dirty="0"/>
                        <a:t>Reimagining Talent Strategy</a:t>
                      </a:r>
                      <a:r>
                        <a:rPr lang="en-US" sz="1000" dirty="0"/>
                        <a:t>:</a:t>
                      </a:r>
                    </a:p>
                    <a:p>
                      <a:pPr marL="171450" indent="-171450" algn="l">
                        <a:buFont typeface="Arial" panose="020B0604020202020204" pitchFamily="34" charset="0"/>
                        <a:buChar char="•"/>
                      </a:pPr>
                      <a:r>
                        <a:rPr lang="en-US" sz="900" i="1" kern="1200" dirty="0">
                          <a:solidFill>
                            <a:schemeClr val="dk1"/>
                          </a:solidFill>
                          <a:latin typeface="+mn-lt"/>
                          <a:ea typeface="+mn-ea"/>
                          <a:cs typeface="+mn-cs"/>
                        </a:rPr>
                        <a:t>AI literacy vs. deep tech skills</a:t>
                      </a:r>
                    </a:p>
                    <a:p>
                      <a:pPr marL="171450" indent="-171450" algn="l">
                        <a:buFont typeface="Arial" panose="020B0604020202020204" pitchFamily="34" charset="0"/>
                        <a:buChar char="•"/>
                      </a:pPr>
                      <a:r>
                        <a:rPr lang="en-US" sz="900" i="1" kern="1200" dirty="0">
                          <a:solidFill>
                            <a:schemeClr val="dk1"/>
                          </a:solidFill>
                          <a:latin typeface="+mn-lt"/>
                          <a:ea typeface="+mn-ea"/>
                          <a:cs typeface="+mn-cs"/>
                        </a:rPr>
                        <a:t>New Role Archetypes: AI Prompt Engineers, AI Outcome Managers</a:t>
                      </a:r>
                    </a:p>
                    <a:p>
                      <a:pPr marL="171450" indent="-171450" algn="l">
                        <a:buFont typeface="Arial" panose="020B0604020202020204" pitchFamily="34" charset="0"/>
                        <a:buChar char="•"/>
                      </a:pPr>
                      <a:r>
                        <a:rPr lang="en-US" sz="900" i="1" kern="1200" dirty="0">
                          <a:solidFill>
                            <a:schemeClr val="dk1"/>
                          </a:solidFill>
                          <a:latin typeface="+mn-lt"/>
                          <a:ea typeface="+mn-ea"/>
                          <a:cs typeface="+mn-cs"/>
                        </a:rPr>
                        <a:t>Tying AI skill shifts to Three Horizons (upskill for H1, R&amp;D for H3)</a:t>
                      </a:r>
                    </a:p>
                  </a:txBody>
                  <a:tcPr anchor="ctr"/>
                </a:tc>
                <a:tc>
                  <a:txBody>
                    <a:bodyPr/>
                    <a:lstStyle/>
                    <a:p>
                      <a:pPr marL="171450" indent="-171450" algn="l">
                        <a:buFont typeface="Arial" panose="020B0604020202020204" pitchFamily="34" charset="0"/>
                        <a:buChar char="•"/>
                      </a:pPr>
                      <a:r>
                        <a:rPr lang="en-US" sz="900" kern="1200" dirty="0">
                          <a:solidFill>
                            <a:schemeClr val="dk1"/>
                          </a:solidFill>
                          <a:latin typeface="+mn-lt"/>
                          <a:ea typeface="+mn-ea"/>
                          <a:cs typeface="+mn-cs"/>
                        </a:rPr>
                        <a:t>Cultural resistance to AI adoption</a:t>
                      </a:r>
                    </a:p>
                    <a:p>
                      <a:pPr marL="171450" indent="-171450" algn="l">
                        <a:buFont typeface="Arial" panose="020B0604020202020204" pitchFamily="34" charset="0"/>
                        <a:buChar char="•"/>
                      </a:pPr>
                      <a:r>
                        <a:rPr lang="en-US" sz="900" kern="1200" dirty="0">
                          <a:solidFill>
                            <a:schemeClr val="dk1"/>
                          </a:solidFill>
                          <a:latin typeface="+mn-lt"/>
                          <a:ea typeface="+mn-ea"/>
                          <a:cs typeface="+mn-cs"/>
                        </a:rPr>
                        <a:t>Potential bias in hiring/firing decisions if AI is misused</a:t>
                      </a:r>
                    </a:p>
                    <a:p>
                      <a:pPr marL="171450" indent="-171450" algn="l">
                        <a:buFont typeface="Arial" panose="020B0604020202020204" pitchFamily="34" charset="0"/>
                        <a:buChar char="•"/>
                      </a:pPr>
                      <a:r>
                        <a:rPr lang="en-US" sz="900" kern="1200" dirty="0">
                          <a:solidFill>
                            <a:schemeClr val="dk1"/>
                          </a:solidFill>
                          <a:latin typeface="+mn-lt"/>
                          <a:ea typeface="+mn-ea"/>
                          <a:cs typeface="+mn-cs"/>
                        </a:rPr>
                        <a:t>Ongoing need for ethics &amp; governance in HR-driven AI tools</a:t>
                      </a:r>
                    </a:p>
                  </a:txBody>
                  <a:tcPr anchor="ctr"/>
                </a:tc>
                <a:extLst>
                  <a:ext uri="{0D108BD9-81ED-4DB2-BD59-A6C34878D82A}">
                    <a16:rowId xmlns:a16="http://schemas.microsoft.com/office/drawing/2014/main" val="2691356032"/>
                  </a:ext>
                </a:extLst>
              </a:tr>
              <a:tr h="705025">
                <a:tc>
                  <a:txBody>
                    <a:bodyPr/>
                    <a:lstStyle/>
                    <a:p>
                      <a:pPr algn="ctr"/>
                      <a:r>
                        <a:rPr lang="en-US" sz="900" b="1" dirty="0"/>
                        <a:t>3</a:t>
                      </a:r>
                      <a:endParaRPr lang="en-US" sz="900" dirty="0"/>
                    </a:p>
                  </a:txBody>
                  <a:tcPr anchor="ctr"/>
                </a:tc>
                <a:tc>
                  <a:txBody>
                    <a:bodyPr/>
                    <a:lstStyle/>
                    <a:p>
                      <a:pPr algn="ctr"/>
                      <a:r>
                        <a:rPr lang="en-US" sz="900" b="1" kern="1200" dirty="0">
                          <a:solidFill>
                            <a:schemeClr val="dk1"/>
                          </a:solidFill>
                          <a:latin typeface="+mn-lt"/>
                          <a:ea typeface="+mn-ea"/>
                          <a:cs typeface="+mn-cs"/>
                        </a:rPr>
                        <a:t>Productivity &amp; Investment Landscape</a:t>
                      </a:r>
                    </a:p>
                  </a:txBody>
                  <a:tcPr anchor="ctr"/>
                </a:tc>
                <a:tc>
                  <a:txBody>
                    <a:bodyPr/>
                    <a:lstStyle/>
                    <a:p>
                      <a:pPr algn="l"/>
                      <a:r>
                        <a:rPr lang="en-US" sz="1000" b="1" dirty="0"/>
                        <a:t>Productivity Equation</a:t>
                      </a:r>
                      <a:r>
                        <a:rPr lang="en-US" sz="1000" dirty="0"/>
                        <a:t>: </a:t>
                      </a:r>
                    </a:p>
                    <a:p>
                      <a:pPr algn="l"/>
                      <a:r>
                        <a:rPr lang="en-US" sz="1000" dirty="0"/>
                        <a:t>30–50% efficiency gains in knowledge work</a:t>
                      </a:r>
                    </a:p>
                    <a:p>
                      <a:pPr marL="171450" indent="-171450" algn="l">
                        <a:buFont typeface="Arial" panose="020B0604020202020204" pitchFamily="34" charset="0"/>
                        <a:buChar char="•"/>
                      </a:pPr>
                      <a:r>
                        <a:rPr lang="en-US" sz="900" i="1" kern="1200" dirty="0">
                          <a:solidFill>
                            <a:schemeClr val="dk1"/>
                          </a:solidFill>
                          <a:latin typeface="+mn-lt"/>
                          <a:ea typeface="+mn-ea"/>
                          <a:cs typeface="+mn-cs"/>
                        </a:rPr>
                        <a:t>GE-McKinsey 9-Box for prioritizing AI investments</a:t>
                      </a:r>
                    </a:p>
                    <a:p>
                      <a:pPr marL="171450" indent="-171450" algn="l">
                        <a:buFont typeface="Arial" panose="020B0604020202020204" pitchFamily="34" charset="0"/>
                        <a:buChar char="•"/>
                      </a:pPr>
                      <a:r>
                        <a:rPr lang="en-US" sz="900" i="1" kern="1200" dirty="0">
                          <a:solidFill>
                            <a:schemeClr val="dk1"/>
                          </a:solidFill>
                          <a:latin typeface="+mn-lt"/>
                          <a:ea typeface="+mn-ea"/>
                          <a:cs typeface="+mn-cs"/>
                        </a:rPr>
                        <a:t>Faster decision cycles &amp; scalable AI-driven processes</a:t>
                      </a:r>
                    </a:p>
                  </a:txBody>
                  <a:tcPr anchor="ctr"/>
                </a:tc>
                <a:tc>
                  <a:txBody>
                    <a:bodyPr/>
                    <a:lstStyle/>
                    <a:p>
                      <a:pPr marL="171450" indent="-171450" algn="l">
                        <a:buFont typeface="Arial" panose="020B0604020202020204" pitchFamily="34" charset="0"/>
                        <a:buChar char="•"/>
                      </a:pPr>
                      <a:r>
                        <a:rPr lang="en-US" sz="900" dirty="0"/>
                        <a:t>High upfront investment ($500K–$5M)</a:t>
                      </a:r>
                    </a:p>
                    <a:p>
                      <a:pPr marL="171450" indent="-171450" algn="l">
                        <a:buFont typeface="Arial" panose="020B0604020202020204" pitchFamily="34" charset="0"/>
                        <a:buChar char="•"/>
                      </a:pPr>
                      <a:r>
                        <a:rPr lang="en-US" sz="900" dirty="0"/>
                        <a:t>80% AI project failure rate (change management)</a:t>
                      </a:r>
                    </a:p>
                    <a:p>
                      <a:pPr marL="171450" indent="-171450" algn="l">
                        <a:buFont typeface="Arial" panose="020B0604020202020204" pitchFamily="34" charset="0"/>
                        <a:buChar char="•"/>
                      </a:pPr>
                      <a:r>
                        <a:rPr lang="en-US" sz="900" dirty="0"/>
                        <a:t>Ethical concerns (data privacy, AI bias lawsuits up 35%)</a:t>
                      </a:r>
                    </a:p>
                  </a:txBody>
                  <a:tcPr anchor="ctr"/>
                </a:tc>
                <a:extLst>
                  <a:ext uri="{0D108BD9-81ED-4DB2-BD59-A6C34878D82A}">
                    <a16:rowId xmlns:a16="http://schemas.microsoft.com/office/drawing/2014/main" val="679009833"/>
                  </a:ext>
                </a:extLst>
              </a:tr>
              <a:tr h="774267">
                <a:tc>
                  <a:txBody>
                    <a:bodyPr/>
                    <a:lstStyle/>
                    <a:p>
                      <a:pPr algn="ctr"/>
                      <a:r>
                        <a:rPr lang="en-US" sz="900" b="1" dirty="0"/>
                        <a:t>4</a:t>
                      </a:r>
                      <a:endParaRPr lang="en-US" sz="900" dirty="0"/>
                    </a:p>
                  </a:txBody>
                  <a:tcPr anchor="ctr"/>
                </a:tc>
                <a:tc>
                  <a:txBody>
                    <a:bodyPr/>
                    <a:lstStyle/>
                    <a:p>
                      <a:pPr algn="ctr"/>
                      <a:r>
                        <a:rPr lang="en-US" sz="900" b="1" kern="1200" dirty="0">
                          <a:solidFill>
                            <a:schemeClr val="dk1"/>
                          </a:solidFill>
                          <a:latin typeface="+mn-lt"/>
                          <a:ea typeface="+mn-ea"/>
                          <a:cs typeface="+mn-cs"/>
                        </a:rPr>
                        <a:t>Industry-Specific AI Use Cases &amp; KPI Re-imagination</a:t>
                      </a:r>
                    </a:p>
                  </a:txBody>
                  <a:tcPr anchor="ctr"/>
                </a:tc>
                <a:tc>
                  <a:txBody>
                    <a:bodyPr/>
                    <a:lstStyle/>
                    <a:p>
                      <a:pPr marL="171450" indent="-171450" algn="l">
                        <a:buFont typeface="Arial" panose="020B0604020202020204" pitchFamily="34" charset="0"/>
                        <a:buChar char="•"/>
                      </a:pPr>
                      <a:r>
                        <a:rPr lang="en-US" sz="1000" b="1" dirty="0"/>
                        <a:t>Financial Services</a:t>
                      </a:r>
                      <a:r>
                        <a:rPr lang="en-US" sz="1000" dirty="0"/>
                        <a:t>: Fraud detection, real-time risk scoring</a:t>
                      </a:r>
                    </a:p>
                    <a:p>
                      <a:pPr marL="171450" indent="-171450" algn="l">
                        <a:buFont typeface="Arial" panose="020B0604020202020204" pitchFamily="34" charset="0"/>
                        <a:buChar char="•"/>
                      </a:pPr>
                      <a:r>
                        <a:rPr lang="en-US" sz="1000" b="1" dirty="0"/>
                        <a:t>Manufacturing</a:t>
                      </a:r>
                      <a:r>
                        <a:rPr lang="en-US" sz="1000" dirty="0"/>
                        <a:t>: Predictive maintenance, downtime reduction</a:t>
                      </a:r>
                    </a:p>
                    <a:p>
                      <a:pPr marL="171450" indent="-171450" algn="l">
                        <a:buFont typeface="Arial" panose="020B0604020202020204" pitchFamily="34" charset="0"/>
                        <a:buChar char="•"/>
                      </a:pPr>
                      <a:r>
                        <a:rPr lang="en-US" sz="1000" dirty="0"/>
                        <a:t> </a:t>
                      </a:r>
                      <a:r>
                        <a:rPr lang="en-US" sz="1000" b="1" dirty="0"/>
                        <a:t>Healthcare</a:t>
                      </a:r>
                      <a:r>
                        <a:rPr lang="en-US" sz="1000" dirty="0"/>
                        <a:t>: Early disease detection, personalized care</a:t>
                      </a:r>
                    </a:p>
                    <a:p>
                      <a:pPr marL="171450" indent="-171450" algn="l">
                        <a:buFont typeface="Arial" panose="020B0604020202020204" pitchFamily="34" charset="0"/>
                        <a:buChar char="•"/>
                      </a:pPr>
                      <a:r>
                        <a:rPr lang="en-US" sz="1000" b="1" dirty="0"/>
                        <a:t>Retail</a:t>
                      </a:r>
                      <a:r>
                        <a:rPr lang="en-US" sz="1000" dirty="0"/>
                        <a:t>: Dynamic pricing, AR/VR shopping</a:t>
                      </a:r>
                    </a:p>
                  </a:txBody>
                  <a:tcPr anchor="ctr"/>
                </a:tc>
                <a:tc>
                  <a:txBody>
                    <a:bodyPr/>
                    <a:lstStyle/>
                    <a:p>
                      <a:pPr marL="171450" indent="-171450" algn="l">
                        <a:buFont typeface="Arial" panose="020B0604020202020204" pitchFamily="34" charset="0"/>
                        <a:buChar char="•"/>
                      </a:pPr>
                      <a:r>
                        <a:rPr lang="en-US" sz="900" dirty="0"/>
                        <a:t>AI “black box” transparency issues</a:t>
                      </a:r>
                    </a:p>
                    <a:p>
                      <a:pPr marL="171450" indent="-171450" algn="l">
                        <a:buFont typeface="Arial" panose="020B0604020202020204" pitchFamily="34" charset="0"/>
                        <a:buChar char="•"/>
                      </a:pPr>
                      <a:r>
                        <a:rPr lang="en-US" sz="900" dirty="0"/>
                        <a:t>Regulatory scrutiny (GDPR, HIPAA)</a:t>
                      </a:r>
                    </a:p>
                    <a:p>
                      <a:pPr marL="171450" indent="-171450" algn="l">
                        <a:buFont typeface="Arial" panose="020B0604020202020204" pitchFamily="34" charset="0"/>
                        <a:buChar char="•"/>
                      </a:pPr>
                      <a:r>
                        <a:rPr lang="en-US" sz="900" dirty="0"/>
                        <a:t>Need for new KPIs &amp; data governance frameworks</a:t>
                      </a:r>
                    </a:p>
                  </a:txBody>
                  <a:tcPr anchor="ctr"/>
                </a:tc>
                <a:extLst>
                  <a:ext uri="{0D108BD9-81ED-4DB2-BD59-A6C34878D82A}">
                    <a16:rowId xmlns:a16="http://schemas.microsoft.com/office/drawing/2014/main" val="3286032100"/>
                  </a:ext>
                </a:extLst>
              </a:tr>
              <a:tr h="705025">
                <a:tc>
                  <a:txBody>
                    <a:bodyPr/>
                    <a:lstStyle/>
                    <a:p>
                      <a:pPr algn="ctr"/>
                      <a:r>
                        <a:rPr lang="en-US" sz="900" b="1" dirty="0"/>
                        <a:t>5</a:t>
                      </a:r>
                      <a:endParaRPr lang="en-US" sz="900" dirty="0"/>
                    </a:p>
                  </a:txBody>
                  <a:tcPr anchor="ctr"/>
                </a:tc>
                <a:tc>
                  <a:txBody>
                    <a:bodyPr/>
                    <a:lstStyle/>
                    <a:p>
                      <a:pPr algn="ctr"/>
                      <a:r>
                        <a:rPr lang="en-US" sz="900" b="1" kern="1200" dirty="0">
                          <a:solidFill>
                            <a:schemeClr val="dk1"/>
                          </a:solidFill>
                          <a:latin typeface="+mn-lt"/>
                          <a:ea typeface="+mn-ea"/>
                          <a:cs typeface="+mn-cs"/>
                        </a:rPr>
                        <a:t>AI Readiness Roadmap</a:t>
                      </a:r>
                    </a:p>
                  </a:txBody>
                  <a:tcPr anchor="ctr"/>
                </a:tc>
                <a:tc>
                  <a:txBody>
                    <a:bodyPr/>
                    <a:lstStyle/>
                    <a:p>
                      <a:pPr marL="171450" indent="-171450" algn="l">
                        <a:buFont typeface="Arial" panose="020B0604020202020204" pitchFamily="34" charset="0"/>
                        <a:buChar char="•"/>
                      </a:pPr>
                      <a:r>
                        <a:rPr lang="en-US" sz="1000" b="1" dirty="0"/>
                        <a:t>Strategic Implementation</a:t>
                      </a:r>
                      <a:r>
                        <a:rPr lang="en-US" sz="1000" dirty="0"/>
                        <a:t>: Current State Assessment, AI Capability Mapping</a:t>
                      </a:r>
                    </a:p>
                    <a:p>
                      <a:pPr marL="171450" indent="-171450" algn="l">
                        <a:buFont typeface="Arial" panose="020B0604020202020204" pitchFamily="34" charset="0"/>
                        <a:buChar char="•"/>
                      </a:pPr>
                      <a:r>
                        <a:rPr lang="en-US" sz="1000" b="1" dirty="0"/>
                        <a:t>Pilot Program Design</a:t>
                      </a:r>
                      <a:r>
                        <a:rPr lang="en-US" sz="1000" dirty="0"/>
                        <a:t>: Horizon 1 quick wins vs. Horizon 2 &amp; 3 R&amp;D</a:t>
                      </a:r>
                    </a:p>
                    <a:p>
                      <a:pPr marL="171450" indent="-171450" algn="l">
                        <a:buFont typeface="Arial" panose="020B0604020202020204" pitchFamily="34" charset="0"/>
                        <a:buChar char="•"/>
                      </a:pPr>
                      <a:r>
                        <a:rPr lang="en-US" sz="1000" b="1" dirty="0"/>
                        <a:t>Scalable Implementation</a:t>
                      </a:r>
                      <a:r>
                        <a:rPr lang="en-US" sz="1000" dirty="0"/>
                        <a:t> with feedback loops</a:t>
                      </a:r>
                    </a:p>
                  </a:txBody>
                  <a:tcPr anchor="ctr"/>
                </a:tc>
                <a:tc>
                  <a:txBody>
                    <a:bodyPr/>
                    <a:lstStyle/>
                    <a:p>
                      <a:pPr marL="171450" indent="-171450" algn="l">
                        <a:buFont typeface="Arial" panose="020B0604020202020204" pitchFamily="34" charset="0"/>
                        <a:buChar char="•"/>
                      </a:pPr>
                      <a:r>
                        <a:rPr lang="en-US" sz="900" dirty="0"/>
                        <a:t>Leadership commitment &amp; cultural adaptability</a:t>
                      </a:r>
                    </a:p>
                    <a:p>
                      <a:pPr marL="171450" indent="-171450" algn="l">
                        <a:buFont typeface="Arial" panose="020B0604020202020204" pitchFamily="34" charset="0"/>
                        <a:buChar char="•"/>
                      </a:pPr>
                      <a:r>
                        <a:rPr lang="en-US" sz="900" dirty="0"/>
                        <a:t>Ongoing AI governance to prevent misuse</a:t>
                      </a:r>
                    </a:p>
                    <a:p>
                      <a:pPr marL="171450" indent="-171450" algn="l">
                        <a:buFont typeface="Arial" panose="020B0604020202020204" pitchFamily="34" charset="0"/>
                        <a:buChar char="•"/>
                      </a:pPr>
                      <a:r>
                        <a:rPr lang="en-US" sz="900" dirty="0"/>
                        <a:t>Ethical considerations in data usage &amp; model bias</a:t>
                      </a:r>
                    </a:p>
                  </a:txBody>
                  <a:tcPr anchor="ctr"/>
                </a:tc>
                <a:extLst>
                  <a:ext uri="{0D108BD9-81ED-4DB2-BD59-A6C34878D82A}">
                    <a16:rowId xmlns:a16="http://schemas.microsoft.com/office/drawing/2014/main" val="509244280"/>
                  </a:ext>
                </a:extLst>
              </a:tr>
              <a:tr h="929120">
                <a:tc>
                  <a:txBody>
                    <a:bodyPr/>
                    <a:lstStyle/>
                    <a:p>
                      <a:pPr algn="ctr"/>
                      <a:r>
                        <a:rPr lang="en-US" sz="900" b="1" dirty="0"/>
                        <a:t>6</a:t>
                      </a:r>
                      <a:endParaRPr lang="en-US" sz="900" dirty="0"/>
                    </a:p>
                  </a:txBody>
                  <a:tcPr anchor="ctr"/>
                </a:tc>
                <a:tc>
                  <a:txBody>
                    <a:bodyPr/>
                    <a:lstStyle/>
                    <a:p>
                      <a:pPr algn="ctr"/>
                      <a:r>
                        <a:rPr lang="en-US" sz="900" b="1" kern="1200" dirty="0">
                          <a:solidFill>
                            <a:schemeClr val="dk1"/>
                          </a:solidFill>
                          <a:latin typeface="+mn-lt"/>
                          <a:ea typeface="+mn-ea"/>
                          <a:cs typeface="+mn-cs"/>
                        </a:rPr>
                        <a:t>The AI Transformation Promise</a:t>
                      </a:r>
                    </a:p>
                  </a:txBody>
                  <a:tcPr anchor="ctr"/>
                </a:tc>
                <a:tc>
                  <a:txBody>
                    <a:bodyPr/>
                    <a:lstStyle/>
                    <a:p>
                      <a:pPr marL="171450" indent="-171450" algn="l">
                        <a:buFont typeface="Arial" panose="020B0604020202020204" pitchFamily="34" charset="0"/>
                        <a:buChar char="•"/>
                      </a:pPr>
                      <a:r>
                        <a:rPr lang="en-US" sz="1000" dirty="0"/>
                        <a:t>AI as </a:t>
                      </a:r>
                      <a:r>
                        <a:rPr lang="en-US" sz="1000" b="1" dirty="0"/>
                        <a:t>Business Transformation</a:t>
                      </a:r>
                      <a:r>
                        <a:rPr lang="en-US" sz="1000" dirty="0"/>
                        <a:t>, not just tech</a:t>
                      </a:r>
                    </a:p>
                    <a:p>
                      <a:pPr marL="171450" indent="-171450" algn="l">
                        <a:buFont typeface="Arial" panose="020B0604020202020204" pitchFamily="34" charset="0"/>
                        <a:buChar char="•"/>
                      </a:pPr>
                      <a:r>
                        <a:rPr lang="en-US" sz="1000" b="1" dirty="0"/>
                        <a:t>Three Horizons</a:t>
                      </a:r>
                      <a:r>
                        <a:rPr lang="en-US" sz="1000" dirty="0"/>
                        <a:t> ensures balanced approach</a:t>
                      </a:r>
                    </a:p>
                    <a:p>
                      <a:pPr marL="171450" indent="-171450" algn="l">
                        <a:buFont typeface="Arial" panose="020B0604020202020204" pitchFamily="34" charset="0"/>
                        <a:buChar char="•"/>
                      </a:pPr>
                      <a:r>
                        <a:rPr lang="en-US" sz="1000" i="1" dirty="0"/>
                        <a:t>Doblin’s 10 Types of Innovation</a:t>
                      </a:r>
                      <a:r>
                        <a:rPr lang="en-US" sz="1000" dirty="0"/>
                        <a:t> for holistic value creation</a:t>
                      </a:r>
                    </a:p>
                  </a:txBody>
                  <a:tcPr anchor="ctr"/>
                </a:tc>
                <a:tc>
                  <a:txBody>
                    <a:bodyPr/>
                    <a:lstStyle/>
                    <a:p>
                      <a:pPr marL="171450" indent="-171450" algn="l">
                        <a:buFont typeface="Arial" panose="020B0604020202020204" pitchFamily="34" charset="0"/>
                        <a:buChar char="•"/>
                      </a:pPr>
                      <a:r>
                        <a:rPr lang="en-US" sz="900" dirty="0"/>
                        <a:t>Over-reliance on AI can erode human oversight</a:t>
                      </a:r>
                    </a:p>
                    <a:p>
                      <a:pPr marL="171450" indent="-171450" algn="l">
                        <a:buFont typeface="Arial" panose="020B0604020202020204" pitchFamily="34" charset="0"/>
                        <a:buChar char="•"/>
                      </a:pPr>
                      <a:r>
                        <a:rPr lang="en-US" sz="900" dirty="0"/>
                        <a:t>Maintaining a </a:t>
                      </a:r>
                      <a:r>
                        <a:rPr lang="en-US" sz="900" b="1" dirty="0"/>
                        <a:t>human-centric</a:t>
                      </a:r>
                      <a:r>
                        <a:rPr lang="en-US" sz="900" dirty="0"/>
                        <a:t> approach</a:t>
                      </a:r>
                    </a:p>
                  </a:txBody>
                  <a:tcPr anchor="ctr"/>
                </a:tc>
                <a:extLst>
                  <a:ext uri="{0D108BD9-81ED-4DB2-BD59-A6C34878D82A}">
                    <a16:rowId xmlns:a16="http://schemas.microsoft.com/office/drawing/2014/main" val="1046780577"/>
                  </a:ext>
                </a:extLst>
              </a:tr>
            </a:tbl>
          </a:graphicData>
        </a:graphic>
      </p:graphicFrame>
    </p:spTree>
    <p:extLst>
      <p:ext uri="{BB962C8B-B14F-4D97-AF65-F5344CB8AC3E}">
        <p14:creationId xmlns:p14="http://schemas.microsoft.com/office/powerpoint/2010/main" val="246442651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200" b="1" dirty="0"/>
              <a:t>Workforce Transformation for AI and Human Collaboration</a:t>
            </a:r>
            <a:br>
              <a:rPr lang="en-US" sz="2200" b="1" dirty="0"/>
            </a:br>
            <a:r>
              <a:rPr lang="en-US" sz="2000" dirty="0"/>
              <a:t>Reimagining Talent Strategy</a:t>
            </a:r>
          </a:p>
        </p:txBody>
      </p:sp>
      <p:grpSp>
        <p:nvGrpSpPr>
          <p:cNvPr id="5" name="Group 4"/>
          <p:cNvGrpSpPr/>
          <p:nvPr/>
        </p:nvGrpSpPr>
        <p:grpSpPr>
          <a:xfrm>
            <a:off x="404037" y="1998921"/>
            <a:ext cx="5816010" cy="4651645"/>
            <a:chOff x="351247" y="1998922"/>
            <a:chExt cx="9941069" cy="2222204"/>
          </a:xfrm>
        </p:grpSpPr>
        <p:sp>
          <p:nvSpPr>
            <p:cNvPr id="6" name="Straight Connector 5"/>
            <p:cNvSpPr/>
            <p:nvPr/>
          </p:nvSpPr>
          <p:spPr>
            <a:xfrm>
              <a:off x="478465" y="1998922"/>
              <a:ext cx="9813851" cy="0"/>
            </a:xfrm>
            <a:prstGeom prst="line">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 name="Freeform 6"/>
            <p:cNvSpPr/>
            <p:nvPr/>
          </p:nvSpPr>
          <p:spPr>
            <a:xfrm>
              <a:off x="351247" y="1998922"/>
              <a:ext cx="2089988" cy="1111102"/>
            </a:xfrm>
            <a:custGeom>
              <a:avLst/>
              <a:gdLst>
                <a:gd name="connsiteX0" fmla="*/ 0 w 1962770"/>
                <a:gd name="connsiteY0" fmla="*/ 0 h 1111102"/>
                <a:gd name="connsiteX1" fmla="*/ 1962770 w 1962770"/>
                <a:gd name="connsiteY1" fmla="*/ 0 h 1111102"/>
                <a:gd name="connsiteX2" fmla="*/ 1962770 w 1962770"/>
                <a:gd name="connsiteY2" fmla="*/ 1111102 h 1111102"/>
                <a:gd name="connsiteX3" fmla="*/ 0 w 1962770"/>
                <a:gd name="connsiteY3" fmla="*/ 1111102 h 1111102"/>
                <a:gd name="connsiteX4" fmla="*/ 0 w 1962770"/>
                <a:gd name="connsiteY4" fmla="*/ 0 h 1111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2770" h="1111102">
                  <a:moveTo>
                    <a:pt x="0" y="0"/>
                  </a:moveTo>
                  <a:lnTo>
                    <a:pt x="1962770" y="0"/>
                  </a:lnTo>
                  <a:lnTo>
                    <a:pt x="1962770" y="1111102"/>
                  </a:lnTo>
                  <a:lnTo>
                    <a:pt x="0" y="111110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87630" tIns="87630" rIns="87630" bIns="87630" numCol="1" spcCol="1270" anchor="t" anchorCtr="0">
              <a:noAutofit/>
            </a:bodyPr>
            <a:lstStyle/>
            <a:p>
              <a:pPr lvl="0" algn="ctr" defTabSz="1022350">
                <a:lnSpc>
                  <a:spcPct val="90000"/>
                </a:lnSpc>
                <a:spcBef>
                  <a:spcPct val="0"/>
                </a:spcBef>
                <a:spcAft>
                  <a:spcPct val="35000"/>
                </a:spcAft>
              </a:pPr>
              <a:r>
                <a:rPr lang="en-US" b="1" kern="1200" dirty="0"/>
                <a:t>Skill Shift Dynamics</a:t>
              </a:r>
              <a:endParaRPr lang="en-US" kern="1200" dirty="0"/>
            </a:p>
          </p:txBody>
        </p:sp>
        <p:sp>
          <p:nvSpPr>
            <p:cNvPr id="8" name="Freeform 7"/>
            <p:cNvSpPr/>
            <p:nvPr/>
          </p:nvSpPr>
          <p:spPr>
            <a:xfrm>
              <a:off x="2588442" y="2016282"/>
              <a:ext cx="7703873" cy="347219"/>
            </a:xfrm>
            <a:custGeom>
              <a:avLst/>
              <a:gdLst>
                <a:gd name="connsiteX0" fmla="*/ 0 w 7703873"/>
                <a:gd name="connsiteY0" fmla="*/ 0 h 347219"/>
                <a:gd name="connsiteX1" fmla="*/ 7703873 w 7703873"/>
                <a:gd name="connsiteY1" fmla="*/ 0 h 347219"/>
                <a:gd name="connsiteX2" fmla="*/ 7703873 w 7703873"/>
                <a:gd name="connsiteY2" fmla="*/ 347219 h 347219"/>
                <a:gd name="connsiteX3" fmla="*/ 0 w 7703873"/>
                <a:gd name="connsiteY3" fmla="*/ 347219 h 347219"/>
                <a:gd name="connsiteX4" fmla="*/ 0 w 7703873"/>
                <a:gd name="connsiteY4" fmla="*/ 0 h 347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3873" h="347219">
                  <a:moveTo>
                    <a:pt x="0" y="0"/>
                  </a:moveTo>
                  <a:lnTo>
                    <a:pt x="7703873" y="0"/>
                  </a:lnTo>
                  <a:lnTo>
                    <a:pt x="7703873" y="347219"/>
                  </a:lnTo>
                  <a:lnTo>
                    <a:pt x="0" y="34721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57150" tIns="57150" rIns="57150" bIns="57150" numCol="1" spcCol="1270" anchor="t" anchorCtr="0">
              <a:noAutofit/>
            </a:bodyPr>
            <a:lstStyle/>
            <a:p>
              <a:pPr lvl="0" algn="l" defTabSz="666750">
                <a:lnSpc>
                  <a:spcPct val="90000"/>
                </a:lnSpc>
                <a:spcBef>
                  <a:spcPct val="0"/>
                </a:spcBef>
                <a:spcAft>
                  <a:spcPct val="35000"/>
                </a:spcAft>
              </a:pPr>
              <a:r>
                <a:rPr lang="en-US" sz="1500" i="1" kern="1200" dirty="0"/>
                <a:t>40% of current technical roles</a:t>
              </a:r>
              <a:r>
                <a:rPr lang="en-US" sz="1500" kern="1200" dirty="0"/>
                <a:t> will be AI-augmented by 2026 (World Economic Forum).</a:t>
              </a:r>
            </a:p>
          </p:txBody>
        </p:sp>
        <p:sp>
          <p:nvSpPr>
            <p:cNvPr id="9" name="Straight Connector 8"/>
            <p:cNvSpPr/>
            <p:nvPr/>
          </p:nvSpPr>
          <p:spPr>
            <a:xfrm>
              <a:off x="2441235" y="2363502"/>
              <a:ext cx="7851080" cy="0"/>
            </a:xfrm>
            <a:prstGeom prst="line">
              <a:avLst/>
            </a:prstGeom>
          </p:spPr>
          <p:style>
            <a:lnRef idx="2">
              <a:schemeClr val="accent1">
                <a:tint val="50000"/>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10" name="Freeform 9"/>
            <p:cNvSpPr/>
            <p:nvPr/>
          </p:nvSpPr>
          <p:spPr>
            <a:xfrm>
              <a:off x="2588442" y="2380863"/>
              <a:ext cx="7703873" cy="347219"/>
            </a:xfrm>
            <a:custGeom>
              <a:avLst/>
              <a:gdLst>
                <a:gd name="connsiteX0" fmla="*/ 0 w 7703873"/>
                <a:gd name="connsiteY0" fmla="*/ 0 h 347219"/>
                <a:gd name="connsiteX1" fmla="*/ 7703873 w 7703873"/>
                <a:gd name="connsiteY1" fmla="*/ 0 h 347219"/>
                <a:gd name="connsiteX2" fmla="*/ 7703873 w 7703873"/>
                <a:gd name="connsiteY2" fmla="*/ 347219 h 347219"/>
                <a:gd name="connsiteX3" fmla="*/ 0 w 7703873"/>
                <a:gd name="connsiteY3" fmla="*/ 347219 h 347219"/>
                <a:gd name="connsiteX4" fmla="*/ 0 w 7703873"/>
                <a:gd name="connsiteY4" fmla="*/ 0 h 347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3873" h="347219">
                  <a:moveTo>
                    <a:pt x="0" y="0"/>
                  </a:moveTo>
                  <a:lnTo>
                    <a:pt x="7703873" y="0"/>
                  </a:lnTo>
                  <a:lnTo>
                    <a:pt x="7703873" y="347219"/>
                  </a:lnTo>
                  <a:lnTo>
                    <a:pt x="0" y="34721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57150" tIns="57150" rIns="57150" bIns="57150" numCol="1" spcCol="1270" anchor="t" anchorCtr="0">
              <a:noAutofit/>
            </a:bodyPr>
            <a:lstStyle/>
            <a:p>
              <a:pPr lvl="0" algn="l" defTabSz="666750">
                <a:lnSpc>
                  <a:spcPct val="90000"/>
                </a:lnSpc>
                <a:spcBef>
                  <a:spcPct val="0"/>
                </a:spcBef>
                <a:spcAft>
                  <a:spcPct val="35000"/>
                </a:spcAft>
              </a:pPr>
              <a:r>
                <a:rPr lang="en-US" sz="1500" b="1" kern="1200" dirty="0"/>
                <a:t>Overall AI Literacy</a:t>
              </a:r>
              <a:r>
                <a:rPr lang="en-US" sz="1500" kern="1200" dirty="0"/>
                <a:t> to precede before obtaining deep technical expertise.</a:t>
              </a:r>
            </a:p>
          </p:txBody>
        </p:sp>
        <p:sp>
          <p:nvSpPr>
            <p:cNvPr id="11" name="Straight Connector 10"/>
            <p:cNvSpPr/>
            <p:nvPr/>
          </p:nvSpPr>
          <p:spPr>
            <a:xfrm>
              <a:off x="2441235" y="2728082"/>
              <a:ext cx="7851080" cy="0"/>
            </a:xfrm>
            <a:prstGeom prst="line">
              <a:avLst/>
            </a:prstGeom>
          </p:spPr>
          <p:style>
            <a:lnRef idx="2">
              <a:schemeClr val="accent1">
                <a:tint val="50000"/>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12" name="Freeform 11"/>
            <p:cNvSpPr/>
            <p:nvPr/>
          </p:nvSpPr>
          <p:spPr>
            <a:xfrm>
              <a:off x="2588442" y="2745443"/>
              <a:ext cx="7703873" cy="347219"/>
            </a:xfrm>
            <a:custGeom>
              <a:avLst/>
              <a:gdLst>
                <a:gd name="connsiteX0" fmla="*/ 0 w 7703873"/>
                <a:gd name="connsiteY0" fmla="*/ 0 h 347219"/>
                <a:gd name="connsiteX1" fmla="*/ 7703873 w 7703873"/>
                <a:gd name="connsiteY1" fmla="*/ 0 h 347219"/>
                <a:gd name="connsiteX2" fmla="*/ 7703873 w 7703873"/>
                <a:gd name="connsiteY2" fmla="*/ 347219 h 347219"/>
                <a:gd name="connsiteX3" fmla="*/ 0 w 7703873"/>
                <a:gd name="connsiteY3" fmla="*/ 347219 h 347219"/>
                <a:gd name="connsiteX4" fmla="*/ 0 w 7703873"/>
                <a:gd name="connsiteY4" fmla="*/ 0 h 3472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3873" h="347219">
                  <a:moveTo>
                    <a:pt x="0" y="0"/>
                  </a:moveTo>
                  <a:lnTo>
                    <a:pt x="7703873" y="0"/>
                  </a:lnTo>
                  <a:lnTo>
                    <a:pt x="7703873" y="347219"/>
                  </a:lnTo>
                  <a:lnTo>
                    <a:pt x="0" y="347219"/>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57150" tIns="57150" rIns="57150" bIns="57150" numCol="1" spcCol="1270" anchor="t" anchorCtr="0">
              <a:noAutofit/>
            </a:bodyPr>
            <a:lstStyle/>
            <a:p>
              <a:pPr lvl="0" algn="l" defTabSz="666750">
                <a:lnSpc>
                  <a:spcPct val="90000"/>
                </a:lnSpc>
                <a:spcBef>
                  <a:spcPct val="0"/>
                </a:spcBef>
                <a:spcAft>
                  <a:spcPct val="35000"/>
                </a:spcAft>
              </a:pPr>
              <a:r>
                <a:rPr lang="en-US" sz="1500" b="1" kern="1200" dirty="0"/>
                <a:t>New Role Archetypes</a:t>
              </a:r>
              <a:r>
                <a:rPr lang="en-US" sz="1500" kern="1200" dirty="0"/>
                <a:t>: </a:t>
              </a:r>
              <a:r>
                <a:rPr lang="en-US" sz="1500" i="1" kern="1200" dirty="0"/>
                <a:t>AI Prompt Engineers, AI Outcome Managers, AI-Assisted Strategy Consultants.</a:t>
              </a:r>
              <a:endParaRPr lang="en-US" sz="1500" kern="1200" dirty="0"/>
            </a:p>
          </p:txBody>
        </p:sp>
        <p:sp>
          <p:nvSpPr>
            <p:cNvPr id="13" name="Straight Connector 12"/>
            <p:cNvSpPr/>
            <p:nvPr/>
          </p:nvSpPr>
          <p:spPr>
            <a:xfrm>
              <a:off x="2441235" y="3092663"/>
              <a:ext cx="7851080" cy="0"/>
            </a:xfrm>
            <a:prstGeom prst="line">
              <a:avLst/>
            </a:prstGeom>
          </p:spPr>
          <p:style>
            <a:lnRef idx="2">
              <a:schemeClr val="accent1">
                <a:tint val="50000"/>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14" name="Straight Connector 13"/>
            <p:cNvSpPr/>
            <p:nvPr/>
          </p:nvSpPr>
          <p:spPr>
            <a:xfrm>
              <a:off x="478465" y="3110024"/>
              <a:ext cx="9813851" cy="0"/>
            </a:xfrm>
            <a:prstGeom prst="line">
              <a:avLst/>
            </a:prstGeom>
          </p:spPr>
          <p:style>
            <a:lnRef idx="2">
              <a:schemeClr val="accen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Freeform 14"/>
            <p:cNvSpPr/>
            <p:nvPr/>
          </p:nvSpPr>
          <p:spPr>
            <a:xfrm>
              <a:off x="478465" y="3110024"/>
              <a:ext cx="1962770" cy="1111102"/>
            </a:xfrm>
            <a:custGeom>
              <a:avLst/>
              <a:gdLst>
                <a:gd name="connsiteX0" fmla="*/ 0 w 1962770"/>
                <a:gd name="connsiteY0" fmla="*/ 0 h 1111102"/>
                <a:gd name="connsiteX1" fmla="*/ 1962770 w 1962770"/>
                <a:gd name="connsiteY1" fmla="*/ 0 h 1111102"/>
                <a:gd name="connsiteX2" fmla="*/ 1962770 w 1962770"/>
                <a:gd name="connsiteY2" fmla="*/ 1111102 h 1111102"/>
                <a:gd name="connsiteX3" fmla="*/ 0 w 1962770"/>
                <a:gd name="connsiteY3" fmla="*/ 1111102 h 1111102"/>
                <a:gd name="connsiteX4" fmla="*/ 0 w 1962770"/>
                <a:gd name="connsiteY4" fmla="*/ 0 h 1111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2770" h="1111102">
                  <a:moveTo>
                    <a:pt x="0" y="0"/>
                  </a:moveTo>
                  <a:lnTo>
                    <a:pt x="1962770" y="0"/>
                  </a:lnTo>
                  <a:lnTo>
                    <a:pt x="1962770" y="1111102"/>
                  </a:lnTo>
                  <a:lnTo>
                    <a:pt x="0" y="111110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87630" tIns="87630" rIns="87630" bIns="87630" numCol="1" spcCol="1270" anchor="t" anchorCtr="0">
              <a:noAutofit/>
            </a:bodyPr>
            <a:lstStyle/>
            <a:p>
              <a:pPr lvl="0" algn="ctr" defTabSz="1022350">
                <a:lnSpc>
                  <a:spcPct val="90000"/>
                </a:lnSpc>
                <a:spcBef>
                  <a:spcPct val="0"/>
                </a:spcBef>
                <a:spcAft>
                  <a:spcPct val="35000"/>
                </a:spcAft>
              </a:pPr>
              <a:r>
                <a:rPr lang="en-US" b="1" dirty="0"/>
                <a:t>Human vs</a:t>
              </a:r>
            </a:p>
            <a:p>
              <a:pPr lvl="0" algn="ctr" defTabSz="1022350">
                <a:lnSpc>
                  <a:spcPct val="90000"/>
                </a:lnSpc>
                <a:spcBef>
                  <a:spcPct val="0"/>
                </a:spcBef>
                <a:spcAft>
                  <a:spcPct val="35000"/>
                </a:spcAft>
              </a:pPr>
              <a:r>
                <a:rPr lang="en-US" b="1" dirty="0"/>
                <a:t>AI Value Stream</a:t>
              </a:r>
            </a:p>
          </p:txBody>
        </p:sp>
        <p:sp>
          <p:nvSpPr>
            <p:cNvPr id="16" name="Freeform 15"/>
            <p:cNvSpPr/>
            <p:nvPr/>
          </p:nvSpPr>
          <p:spPr>
            <a:xfrm>
              <a:off x="2588442" y="3135848"/>
              <a:ext cx="7703873" cy="516488"/>
            </a:xfrm>
            <a:custGeom>
              <a:avLst/>
              <a:gdLst>
                <a:gd name="connsiteX0" fmla="*/ 0 w 7703873"/>
                <a:gd name="connsiteY0" fmla="*/ 0 h 516488"/>
                <a:gd name="connsiteX1" fmla="*/ 7703873 w 7703873"/>
                <a:gd name="connsiteY1" fmla="*/ 0 h 516488"/>
                <a:gd name="connsiteX2" fmla="*/ 7703873 w 7703873"/>
                <a:gd name="connsiteY2" fmla="*/ 516488 h 516488"/>
                <a:gd name="connsiteX3" fmla="*/ 0 w 7703873"/>
                <a:gd name="connsiteY3" fmla="*/ 516488 h 516488"/>
                <a:gd name="connsiteX4" fmla="*/ 0 w 7703873"/>
                <a:gd name="connsiteY4" fmla="*/ 0 h 516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3873" h="516488">
                  <a:moveTo>
                    <a:pt x="0" y="0"/>
                  </a:moveTo>
                  <a:lnTo>
                    <a:pt x="7703873" y="0"/>
                  </a:lnTo>
                  <a:lnTo>
                    <a:pt x="7703873" y="516488"/>
                  </a:lnTo>
                  <a:lnTo>
                    <a:pt x="0" y="51648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57150" tIns="57150" rIns="57150" bIns="57150" numCol="1" spcCol="1270" anchor="t" anchorCtr="0">
              <a:noAutofit/>
            </a:bodyPr>
            <a:lstStyle/>
            <a:p>
              <a:pPr lvl="0" algn="l" defTabSz="666750">
                <a:lnSpc>
                  <a:spcPct val="90000"/>
                </a:lnSpc>
                <a:spcBef>
                  <a:spcPct val="0"/>
                </a:spcBef>
                <a:spcAft>
                  <a:spcPct val="35000"/>
                </a:spcAft>
              </a:pPr>
              <a:r>
                <a:rPr lang="en-US" sz="1500" b="1" kern="1200" dirty="0"/>
                <a:t>AI Handles</a:t>
              </a:r>
              <a:r>
                <a:rPr lang="en-US" sz="1500" kern="1200" dirty="0"/>
                <a:t>: Repetitive tasks, large-scale data crunching, 24/7 operations.</a:t>
              </a:r>
            </a:p>
          </p:txBody>
        </p:sp>
        <p:sp>
          <p:nvSpPr>
            <p:cNvPr id="17" name="Straight Connector 16"/>
            <p:cNvSpPr/>
            <p:nvPr/>
          </p:nvSpPr>
          <p:spPr>
            <a:xfrm>
              <a:off x="2441235" y="3652337"/>
              <a:ext cx="7851080" cy="0"/>
            </a:xfrm>
            <a:prstGeom prst="line">
              <a:avLst/>
            </a:prstGeom>
          </p:spPr>
          <p:style>
            <a:lnRef idx="2">
              <a:schemeClr val="accent1">
                <a:tint val="50000"/>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sp>
          <p:nvSpPr>
            <p:cNvPr id="18" name="Freeform 17"/>
            <p:cNvSpPr/>
            <p:nvPr/>
          </p:nvSpPr>
          <p:spPr>
            <a:xfrm>
              <a:off x="2588442" y="3678161"/>
              <a:ext cx="7703873" cy="516488"/>
            </a:xfrm>
            <a:custGeom>
              <a:avLst/>
              <a:gdLst>
                <a:gd name="connsiteX0" fmla="*/ 0 w 7703873"/>
                <a:gd name="connsiteY0" fmla="*/ 0 h 516488"/>
                <a:gd name="connsiteX1" fmla="*/ 7703873 w 7703873"/>
                <a:gd name="connsiteY1" fmla="*/ 0 h 516488"/>
                <a:gd name="connsiteX2" fmla="*/ 7703873 w 7703873"/>
                <a:gd name="connsiteY2" fmla="*/ 516488 h 516488"/>
                <a:gd name="connsiteX3" fmla="*/ 0 w 7703873"/>
                <a:gd name="connsiteY3" fmla="*/ 516488 h 516488"/>
                <a:gd name="connsiteX4" fmla="*/ 0 w 7703873"/>
                <a:gd name="connsiteY4" fmla="*/ 0 h 5164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3873" h="516488">
                  <a:moveTo>
                    <a:pt x="0" y="0"/>
                  </a:moveTo>
                  <a:lnTo>
                    <a:pt x="7703873" y="0"/>
                  </a:lnTo>
                  <a:lnTo>
                    <a:pt x="7703873" y="516488"/>
                  </a:lnTo>
                  <a:lnTo>
                    <a:pt x="0" y="516488"/>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57150" tIns="57150" rIns="57150" bIns="57150" numCol="1" spcCol="1270" anchor="t" anchorCtr="0">
              <a:noAutofit/>
            </a:bodyPr>
            <a:lstStyle/>
            <a:p>
              <a:pPr lvl="0" algn="l" defTabSz="666750">
                <a:lnSpc>
                  <a:spcPct val="90000"/>
                </a:lnSpc>
                <a:spcBef>
                  <a:spcPct val="0"/>
                </a:spcBef>
                <a:spcAft>
                  <a:spcPct val="35000"/>
                </a:spcAft>
              </a:pPr>
              <a:r>
                <a:rPr lang="en-US" sz="1500" b="1" kern="1200" dirty="0"/>
                <a:t>Humans Excel</a:t>
              </a:r>
              <a:r>
                <a:rPr lang="en-US" sz="1500" kern="1200" dirty="0"/>
                <a:t>: Strategic decision-making, creative problem solving, relationship building.</a:t>
              </a:r>
            </a:p>
          </p:txBody>
        </p:sp>
        <p:sp>
          <p:nvSpPr>
            <p:cNvPr id="19" name="Straight Connector 18"/>
            <p:cNvSpPr/>
            <p:nvPr/>
          </p:nvSpPr>
          <p:spPr>
            <a:xfrm>
              <a:off x="2441235" y="4194650"/>
              <a:ext cx="7851080" cy="0"/>
            </a:xfrm>
            <a:prstGeom prst="line">
              <a:avLst/>
            </a:prstGeom>
          </p:spPr>
          <p:style>
            <a:lnRef idx="2">
              <a:schemeClr val="accent1">
                <a:tint val="50000"/>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tx1">
                <a:hueOff val="0"/>
                <a:satOff val="0"/>
                <a:lumOff val="0"/>
                <a:alphaOff val="0"/>
              </a:schemeClr>
            </a:fontRef>
          </p:style>
        </p:sp>
      </p:grpSp>
      <p:pic>
        <p:nvPicPr>
          <p:cNvPr id="1026" name="Picture 2" descr="Jobs of Tomorrow: Will AI automate or augment future work? | World Economic  Forum"/>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6589234" y="2035260"/>
            <a:ext cx="5208302" cy="3922487"/>
          </a:xfrm>
          <a:prstGeom prst="rect">
            <a:avLst/>
          </a:prstGeom>
          <a:noFill/>
          <a:extLst>
            <a:ext uri="{909E8E84-426E-40DD-AFC4-6F175D3DCCD1}">
              <a14:hiddenFill xmlns:a14="http://schemas.microsoft.com/office/drawing/2010/main">
                <a:solidFill>
                  <a:srgbClr val="FFFFFF"/>
                </a:solidFill>
              </a14:hiddenFill>
            </a:ext>
          </a:extLst>
        </p:spPr>
      </p:pic>
      <p:sp>
        <p:nvSpPr>
          <p:cNvPr id="20" name="TextBox 19"/>
          <p:cNvSpPr txBox="1"/>
          <p:nvPr/>
        </p:nvSpPr>
        <p:spPr>
          <a:xfrm>
            <a:off x="6533073" y="6107774"/>
            <a:ext cx="5320624" cy="338554"/>
          </a:xfrm>
          <a:prstGeom prst="rect">
            <a:avLst/>
          </a:prstGeom>
          <a:noFill/>
        </p:spPr>
        <p:txBody>
          <a:bodyPr wrap="none" rtlCol="0">
            <a:spAutoFit/>
          </a:bodyPr>
          <a:lstStyle/>
          <a:p>
            <a:r>
              <a:rPr lang="en-US" sz="1600" dirty="0"/>
              <a:t>Ref Source : World Economic Forum’s “Future of Jobs Report.</a:t>
            </a:r>
          </a:p>
        </p:txBody>
      </p:sp>
    </p:spTree>
    <p:extLst>
      <p:ext uri="{BB962C8B-B14F-4D97-AF65-F5344CB8AC3E}">
        <p14:creationId xmlns:p14="http://schemas.microsoft.com/office/powerpoint/2010/main" val="28504639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a:spLocks noGrp="1"/>
          </p:cNvSpPr>
          <p:nvPr>
            <p:ph type="title"/>
          </p:nvPr>
        </p:nvSpPr>
        <p:spPr>
          <a:xfrm>
            <a:off x="581192" y="702156"/>
            <a:ext cx="11029616" cy="1013800"/>
          </a:xfrm>
        </p:spPr>
        <p:txBody>
          <a:bodyPr>
            <a:normAutofit/>
          </a:bodyPr>
          <a:lstStyle/>
          <a:p>
            <a:r>
              <a:rPr lang="en-US" sz="2200" b="1" dirty="0"/>
              <a:t>Productivity &amp; Investment Landscape</a:t>
            </a:r>
            <a:br>
              <a:rPr lang="en-US" sz="2200" b="1" dirty="0"/>
            </a:br>
            <a:r>
              <a:rPr lang="en-US" sz="2200" dirty="0"/>
              <a:t>The</a:t>
            </a:r>
            <a:r>
              <a:rPr lang="en-US" sz="2200" b="1" dirty="0"/>
              <a:t> </a:t>
            </a:r>
            <a:r>
              <a:rPr lang="en-US" sz="2000" dirty="0"/>
              <a:t>Productivity Equation</a:t>
            </a:r>
          </a:p>
        </p:txBody>
      </p:sp>
      <p:sp>
        <p:nvSpPr>
          <p:cNvPr id="5" name="Rectangle 4"/>
          <p:cNvSpPr/>
          <p:nvPr/>
        </p:nvSpPr>
        <p:spPr>
          <a:xfrm>
            <a:off x="379228" y="1828547"/>
            <a:ext cx="11231580" cy="646331"/>
          </a:xfrm>
          <a:prstGeom prst="rect">
            <a:avLst/>
          </a:prstGeom>
        </p:spPr>
        <p:txBody>
          <a:bodyPr wrap="square">
            <a:spAutoFit/>
          </a:bodyPr>
          <a:lstStyle/>
          <a:p>
            <a:r>
              <a:rPr lang="en-US" b="1" dirty="0"/>
              <a:t>Potential Gains</a:t>
            </a:r>
            <a:r>
              <a:rPr lang="en-US" dirty="0"/>
              <a:t> </a:t>
            </a:r>
            <a:r>
              <a:rPr lang="en-US" b="1" dirty="0"/>
              <a:t>30-50% efficiency</a:t>
            </a:r>
            <a:r>
              <a:rPr lang="en-US" dirty="0"/>
              <a:t> improvement across knowledge work (BCG).  AI shortens decision cycles by </a:t>
            </a:r>
            <a:r>
              <a:rPr lang="en-US" b="1" dirty="0"/>
              <a:t>37%</a:t>
            </a:r>
            <a:r>
              <a:rPr lang="en-US" dirty="0"/>
              <a:t>, accelerating time-to-market.</a:t>
            </a:r>
          </a:p>
        </p:txBody>
      </p:sp>
      <p:graphicFrame>
        <p:nvGraphicFramePr>
          <p:cNvPr id="6" name="Diagram 5"/>
          <p:cNvGraphicFramePr/>
          <p:nvPr>
            <p:extLst>
              <p:ext uri="{D42A27DB-BD31-4B8C-83A1-F6EECF244321}">
                <p14:modId xmlns:p14="http://schemas.microsoft.com/office/powerpoint/2010/main" val="100663003"/>
              </p:ext>
            </p:extLst>
          </p:nvPr>
        </p:nvGraphicFramePr>
        <p:xfrm>
          <a:off x="678120" y="3018244"/>
          <a:ext cx="5488763" cy="308538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TextBox 6"/>
          <p:cNvSpPr txBox="1"/>
          <p:nvPr/>
        </p:nvSpPr>
        <p:spPr>
          <a:xfrm>
            <a:off x="1499191" y="6052437"/>
            <a:ext cx="522900" cy="307777"/>
          </a:xfrm>
          <a:prstGeom prst="rect">
            <a:avLst/>
          </a:prstGeom>
          <a:noFill/>
        </p:spPr>
        <p:txBody>
          <a:bodyPr wrap="none" rtlCol="0">
            <a:spAutoFit/>
          </a:bodyPr>
          <a:lstStyle/>
          <a:p>
            <a:r>
              <a:rPr lang="en-US" sz="1400" dirty="0"/>
              <a:t>High</a:t>
            </a:r>
          </a:p>
        </p:txBody>
      </p:sp>
      <p:sp>
        <p:nvSpPr>
          <p:cNvPr id="8" name="TextBox 7"/>
          <p:cNvSpPr txBox="1"/>
          <p:nvPr/>
        </p:nvSpPr>
        <p:spPr>
          <a:xfrm>
            <a:off x="3161050" y="6061383"/>
            <a:ext cx="815525" cy="307777"/>
          </a:xfrm>
          <a:prstGeom prst="rect">
            <a:avLst/>
          </a:prstGeom>
          <a:noFill/>
        </p:spPr>
        <p:txBody>
          <a:bodyPr wrap="square" rtlCol="0">
            <a:spAutoFit/>
          </a:bodyPr>
          <a:lstStyle/>
          <a:p>
            <a:r>
              <a:rPr lang="en-US" sz="1400" dirty="0"/>
              <a:t>Medium</a:t>
            </a:r>
          </a:p>
        </p:txBody>
      </p:sp>
      <p:sp>
        <p:nvSpPr>
          <p:cNvPr id="9" name="TextBox 8"/>
          <p:cNvSpPr txBox="1"/>
          <p:nvPr/>
        </p:nvSpPr>
        <p:spPr>
          <a:xfrm>
            <a:off x="4979582" y="6103630"/>
            <a:ext cx="500330" cy="307777"/>
          </a:xfrm>
          <a:prstGeom prst="rect">
            <a:avLst/>
          </a:prstGeom>
          <a:noFill/>
        </p:spPr>
        <p:txBody>
          <a:bodyPr wrap="none" rtlCol="0">
            <a:spAutoFit/>
          </a:bodyPr>
          <a:lstStyle/>
          <a:p>
            <a:r>
              <a:rPr lang="en-US" sz="1400" dirty="0"/>
              <a:t>Low</a:t>
            </a:r>
          </a:p>
        </p:txBody>
      </p:sp>
      <p:sp>
        <p:nvSpPr>
          <p:cNvPr id="10" name="TextBox 9"/>
          <p:cNvSpPr txBox="1"/>
          <p:nvPr/>
        </p:nvSpPr>
        <p:spPr>
          <a:xfrm rot="16200000">
            <a:off x="590113" y="5385271"/>
            <a:ext cx="500330" cy="307777"/>
          </a:xfrm>
          <a:prstGeom prst="rect">
            <a:avLst/>
          </a:prstGeom>
          <a:noFill/>
        </p:spPr>
        <p:txBody>
          <a:bodyPr wrap="none" rtlCol="0">
            <a:spAutoFit/>
          </a:bodyPr>
          <a:lstStyle/>
          <a:p>
            <a:r>
              <a:rPr lang="en-US" sz="1400" dirty="0"/>
              <a:t>Low</a:t>
            </a:r>
          </a:p>
        </p:txBody>
      </p:sp>
      <p:sp>
        <p:nvSpPr>
          <p:cNvPr id="11" name="TextBox 10"/>
          <p:cNvSpPr txBox="1"/>
          <p:nvPr/>
        </p:nvSpPr>
        <p:spPr>
          <a:xfrm rot="16200000">
            <a:off x="435531" y="4413039"/>
            <a:ext cx="815525" cy="307777"/>
          </a:xfrm>
          <a:prstGeom prst="rect">
            <a:avLst/>
          </a:prstGeom>
          <a:noFill/>
        </p:spPr>
        <p:txBody>
          <a:bodyPr wrap="square" rtlCol="0">
            <a:spAutoFit/>
          </a:bodyPr>
          <a:lstStyle/>
          <a:p>
            <a:r>
              <a:rPr lang="en-US" sz="1400" dirty="0"/>
              <a:t>Medium</a:t>
            </a:r>
          </a:p>
        </p:txBody>
      </p:sp>
      <p:sp>
        <p:nvSpPr>
          <p:cNvPr id="12" name="TextBox 11"/>
          <p:cNvSpPr txBox="1"/>
          <p:nvPr/>
        </p:nvSpPr>
        <p:spPr>
          <a:xfrm rot="16200000">
            <a:off x="555200" y="3325223"/>
            <a:ext cx="522900" cy="307777"/>
          </a:xfrm>
          <a:prstGeom prst="rect">
            <a:avLst/>
          </a:prstGeom>
          <a:noFill/>
        </p:spPr>
        <p:txBody>
          <a:bodyPr wrap="none" rtlCol="0">
            <a:spAutoFit/>
          </a:bodyPr>
          <a:lstStyle/>
          <a:p>
            <a:r>
              <a:rPr lang="en-US" sz="1400" dirty="0"/>
              <a:t>High</a:t>
            </a:r>
          </a:p>
        </p:txBody>
      </p:sp>
      <p:cxnSp>
        <p:nvCxnSpPr>
          <p:cNvPr id="14" name="Straight Arrow Connector 13"/>
          <p:cNvCxnSpPr/>
          <p:nvPr/>
        </p:nvCxnSpPr>
        <p:spPr>
          <a:xfrm flipV="1">
            <a:off x="606646" y="2761660"/>
            <a:ext cx="27171" cy="3444666"/>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15" name="Straight Arrow Connector 14"/>
          <p:cNvCxnSpPr/>
          <p:nvPr/>
        </p:nvCxnSpPr>
        <p:spPr>
          <a:xfrm>
            <a:off x="759046" y="6358726"/>
            <a:ext cx="5269614" cy="1488"/>
          </a:xfrm>
          <a:prstGeom prst="straightConnector1">
            <a:avLst/>
          </a:prstGeom>
          <a:ln>
            <a:tailEnd type="triangle"/>
          </a:ln>
        </p:spPr>
        <p:style>
          <a:lnRef idx="3">
            <a:schemeClr val="accent1"/>
          </a:lnRef>
          <a:fillRef idx="0">
            <a:schemeClr val="accent1"/>
          </a:fillRef>
          <a:effectRef idx="2">
            <a:schemeClr val="accent1"/>
          </a:effectRef>
          <a:fontRef idx="minor">
            <a:schemeClr val="tx1"/>
          </a:fontRef>
        </p:style>
      </p:cxnSp>
      <p:sp>
        <p:nvSpPr>
          <p:cNvPr id="18" name="TextBox 17"/>
          <p:cNvSpPr txBox="1"/>
          <p:nvPr/>
        </p:nvSpPr>
        <p:spPr>
          <a:xfrm rot="16200000">
            <a:off x="-729978" y="4549333"/>
            <a:ext cx="2331087" cy="369332"/>
          </a:xfrm>
          <a:prstGeom prst="rect">
            <a:avLst/>
          </a:prstGeom>
          <a:noFill/>
        </p:spPr>
        <p:txBody>
          <a:bodyPr wrap="none" rtlCol="0">
            <a:spAutoFit/>
          </a:bodyPr>
          <a:lstStyle/>
          <a:p>
            <a:r>
              <a:rPr lang="en-US" dirty="0"/>
              <a:t>Industry Attractiveness</a:t>
            </a:r>
          </a:p>
        </p:txBody>
      </p:sp>
      <p:sp>
        <p:nvSpPr>
          <p:cNvPr id="19" name="TextBox 18"/>
          <p:cNvSpPr txBox="1"/>
          <p:nvPr/>
        </p:nvSpPr>
        <p:spPr>
          <a:xfrm>
            <a:off x="1529888" y="6358726"/>
            <a:ext cx="3699859" cy="338554"/>
          </a:xfrm>
          <a:prstGeom prst="rect">
            <a:avLst/>
          </a:prstGeom>
          <a:noFill/>
        </p:spPr>
        <p:txBody>
          <a:bodyPr wrap="none" rtlCol="0">
            <a:spAutoFit/>
          </a:bodyPr>
          <a:lstStyle/>
          <a:p>
            <a:r>
              <a:rPr lang="en-US" sz="1600" dirty="0"/>
              <a:t>Competitive Strength of the Business Unit</a:t>
            </a:r>
          </a:p>
        </p:txBody>
      </p:sp>
      <p:sp>
        <p:nvSpPr>
          <p:cNvPr id="20" name="TextBox 19"/>
          <p:cNvSpPr txBox="1"/>
          <p:nvPr/>
        </p:nvSpPr>
        <p:spPr>
          <a:xfrm>
            <a:off x="8282763" y="2438494"/>
            <a:ext cx="2587568" cy="646331"/>
          </a:xfrm>
          <a:prstGeom prst="rect">
            <a:avLst/>
          </a:prstGeom>
          <a:noFill/>
        </p:spPr>
        <p:txBody>
          <a:bodyPr wrap="none" rtlCol="0">
            <a:spAutoFit/>
          </a:bodyPr>
          <a:lstStyle/>
          <a:p>
            <a:r>
              <a:rPr lang="en-US" dirty="0"/>
              <a:t>Examples of Use Cases – </a:t>
            </a:r>
          </a:p>
          <a:p>
            <a:endParaRPr lang="en-US" dirty="0"/>
          </a:p>
        </p:txBody>
      </p:sp>
      <p:sp>
        <p:nvSpPr>
          <p:cNvPr id="25" name="Rectangle 5"/>
          <p:cNvSpPr>
            <a:spLocks noChangeArrowheads="1"/>
          </p:cNvSpPr>
          <p:nvPr/>
        </p:nvSpPr>
        <p:spPr bwMode="auto">
          <a:xfrm>
            <a:off x="6799502" y="2852154"/>
            <a:ext cx="5286154" cy="36240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900" b="1" i="0" u="none" strike="noStrike" cap="none" normalizeH="0" baseline="0" dirty="0">
                <a:ln>
                  <a:noFill/>
                </a:ln>
                <a:solidFill>
                  <a:schemeClr val="tx1"/>
                </a:solidFill>
                <a:effectLst/>
                <a:latin typeface="Arial" panose="020B0604020202020204" pitchFamily="34" charset="0"/>
              </a:rPr>
              <a:t>Box 1: </a:t>
            </a:r>
            <a:r>
              <a:rPr kumimoji="0" lang="en-US" altLang="en-US" sz="900" b="0" i="0" u="none" strike="noStrike" cap="none" normalizeH="0" baseline="0" dirty="0">
                <a:ln>
                  <a:noFill/>
                </a:ln>
                <a:solidFill>
                  <a:schemeClr val="tx1"/>
                </a:solidFill>
                <a:effectLst/>
                <a:latin typeface="Arial" panose="020B0604020202020204" pitchFamily="34" charset="0"/>
              </a:rPr>
              <a:t>AI-driven recommendation engine for retail and finance that tailors experiences in real time. </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900" b="1" i="0" u="none" strike="noStrike" cap="none" normalizeH="0" baseline="0" dirty="0">
                <a:ln>
                  <a:noFill/>
                </a:ln>
                <a:solidFill>
                  <a:schemeClr val="tx1"/>
                </a:solidFill>
                <a:effectLst/>
                <a:latin typeface="Arial" panose="020B0604020202020204" pitchFamily="34" charset="0"/>
              </a:rPr>
              <a:t>Box 2: </a:t>
            </a:r>
            <a:r>
              <a:rPr kumimoji="0" lang="en-US" altLang="en-US" sz="900" b="0" i="0" u="none" strike="noStrike" cap="none" normalizeH="0" baseline="0" dirty="0">
                <a:ln>
                  <a:noFill/>
                </a:ln>
                <a:solidFill>
                  <a:schemeClr val="tx1"/>
                </a:solidFill>
                <a:effectLst/>
                <a:latin typeface="Arial" panose="020B0604020202020204" pitchFamily="34" charset="0"/>
              </a:rPr>
              <a:t>Advanced analytics in manufacturing to predict equipment failures and optimize uptime. </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900" b="1" i="0" u="none" strike="noStrike" cap="none" normalizeH="0" baseline="0" dirty="0">
                <a:ln>
                  <a:noFill/>
                </a:ln>
                <a:solidFill>
                  <a:schemeClr val="tx1"/>
                </a:solidFill>
                <a:effectLst/>
                <a:latin typeface="Arial" panose="020B0604020202020204" pitchFamily="34" charset="0"/>
              </a:rPr>
              <a:t>Box 3: </a:t>
            </a:r>
            <a:r>
              <a:rPr kumimoji="0" lang="en-US" altLang="en-US" sz="900" b="0" i="0" u="none" strike="noStrike" cap="none" normalizeH="0" baseline="0" dirty="0">
                <a:ln>
                  <a:noFill/>
                </a:ln>
                <a:solidFill>
                  <a:schemeClr val="tx1"/>
                </a:solidFill>
                <a:effectLst/>
                <a:latin typeface="Arial" panose="020B0604020202020204" pitchFamily="34" charset="0"/>
              </a:rPr>
              <a:t>Integrating AI with remote diagnostic tools to offer personalized healthcare services and expand market reach. </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900" b="1" i="0" u="none" strike="noStrike" cap="none" normalizeH="0" baseline="0" dirty="0">
                <a:ln>
                  <a:noFill/>
                </a:ln>
                <a:solidFill>
                  <a:schemeClr val="tx1"/>
                </a:solidFill>
                <a:effectLst/>
                <a:latin typeface="Arial" panose="020B0604020202020204" pitchFamily="34" charset="0"/>
              </a:rPr>
              <a:t>Box 4: </a:t>
            </a:r>
            <a:r>
              <a:rPr kumimoji="0" lang="en-US" altLang="en-US" sz="900" b="0" i="0" u="none" strike="noStrike" cap="none" normalizeH="0" baseline="0" dirty="0">
                <a:ln>
                  <a:noFill/>
                </a:ln>
                <a:solidFill>
                  <a:schemeClr val="tx1"/>
                </a:solidFill>
                <a:effectLst/>
                <a:latin typeface="Arial" panose="020B0604020202020204" pitchFamily="34" charset="0"/>
              </a:rPr>
              <a:t>Combining robotic process automation (RPA) with predictive analytics to streamline back-office processes and reduce costs. </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900" b="1" i="0" u="none" strike="noStrike" cap="none" normalizeH="0" baseline="0" dirty="0">
                <a:ln>
                  <a:noFill/>
                </a:ln>
                <a:solidFill>
                  <a:schemeClr val="tx1"/>
                </a:solidFill>
                <a:effectLst/>
                <a:latin typeface="Arial" panose="020B0604020202020204" pitchFamily="34" charset="0"/>
              </a:rPr>
              <a:t>Box 5: </a:t>
            </a:r>
            <a:r>
              <a:rPr kumimoji="0" lang="en-US" altLang="en-US" sz="900" b="0" i="0" u="none" strike="noStrike" cap="none" normalizeH="0" baseline="0" dirty="0">
                <a:ln>
                  <a:noFill/>
                </a:ln>
                <a:solidFill>
                  <a:schemeClr val="tx1"/>
                </a:solidFill>
                <a:effectLst/>
                <a:latin typeface="Arial" panose="020B0604020202020204" pitchFamily="34" charset="0"/>
              </a:rPr>
              <a:t>Using AI to improve demand forecasting, inventory management, and logistics planning for a more resilient supply chain. </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900" b="1" i="0" u="none" strike="noStrike" cap="none" normalizeH="0" baseline="0" dirty="0">
                <a:ln>
                  <a:noFill/>
                </a:ln>
                <a:solidFill>
                  <a:schemeClr val="tx1"/>
                </a:solidFill>
                <a:effectLst/>
                <a:latin typeface="Arial" panose="020B0604020202020204" pitchFamily="34" charset="0"/>
              </a:rPr>
              <a:t>Box 6: </a:t>
            </a:r>
            <a:r>
              <a:rPr kumimoji="0" lang="en-US" altLang="en-US" sz="900" b="0" i="0" u="none" strike="noStrike" cap="none" normalizeH="0" baseline="0" dirty="0">
                <a:ln>
                  <a:noFill/>
                </a:ln>
                <a:solidFill>
                  <a:schemeClr val="tx1"/>
                </a:solidFill>
                <a:effectLst/>
                <a:latin typeface="Arial" panose="020B0604020202020204" pitchFamily="34" charset="0"/>
              </a:rPr>
              <a:t>Deploying entry-level AI chatbots to handle routine customer queries and enhance service availability. </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900" b="1" i="0" u="none" strike="noStrike" cap="none" normalizeH="0" baseline="0" dirty="0">
                <a:ln>
                  <a:noFill/>
                </a:ln>
                <a:solidFill>
                  <a:schemeClr val="tx1"/>
                </a:solidFill>
                <a:effectLst/>
                <a:latin typeface="Arial" panose="020B0604020202020204" pitchFamily="34" charset="0"/>
              </a:rPr>
              <a:t>Box 7: </a:t>
            </a:r>
            <a:r>
              <a:rPr kumimoji="0" lang="en-US" altLang="en-US" sz="900" b="0" i="0" u="none" strike="noStrike" cap="none" normalizeH="0" baseline="0" dirty="0">
                <a:ln>
                  <a:noFill/>
                </a:ln>
                <a:solidFill>
                  <a:schemeClr val="tx1"/>
                </a:solidFill>
                <a:effectLst/>
                <a:latin typeface="Arial" panose="020B0604020202020204" pitchFamily="34" charset="0"/>
              </a:rPr>
              <a:t>Leveraging AI for internal analytics in HR, finance, or operations to streamline processes and reduce manual overhead. </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900" b="1" i="0" u="none" strike="noStrike" cap="none" normalizeH="0" baseline="0" dirty="0">
                <a:ln>
                  <a:noFill/>
                </a:ln>
                <a:solidFill>
                  <a:schemeClr val="tx1"/>
                </a:solidFill>
                <a:effectLst/>
                <a:latin typeface="Arial" panose="020B0604020202020204" pitchFamily="34" charset="0"/>
              </a:rPr>
              <a:t>Box 8: </a:t>
            </a:r>
            <a:r>
              <a:rPr kumimoji="0" lang="en-US" altLang="en-US" sz="900" b="0" i="0" u="none" strike="noStrike" cap="none" normalizeH="0" baseline="0" dirty="0">
                <a:ln>
                  <a:noFill/>
                </a:ln>
                <a:solidFill>
                  <a:schemeClr val="tx1"/>
                </a:solidFill>
                <a:effectLst/>
                <a:latin typeface="Arial" panose="020B0604020202020204" pitchFamily="34" charset="0"/>
              </a:rPr>
              <a:t>Utilizing AI to monitor regulatory compliance and manage risks in real time within heavily regulated sectors. </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900" b="1" i="0" u="none" strike="noStrike" cap="none" normalizeH="0" baseline="0" dirty="0">
                <a:ln>
                  <a:noFill/>
                </a:ln>
                <a:solidFill>
                  <a:schemeClr val="tx1"/>
                </a:solidFill>
                <a:effectLst/>
                <a:latin typeface="Arial" panose="020B0604020202020204" pitchFamily="34" charset="0"/>
              </a:rPr>
              <a:t>Box 9: </a:t>
            </a:r>
            <a:r>
              <a:rPr kumimoji="0" lang="en-US" altLang="en-US" sz="900" b="0" i="0" u="none" strike="noStrike" cap="none" normalizeH="0" baseline="0" dirty="0">
                <a:ln>
                  <a:noFill/>
                </a:ln>
                <a:solidFill>
                  <a:schemeClr val="tx1"/>
                </a:solidFill>
                <a:effectLst/>
                <a:latin typeface="Arial" panose="020B0604020202020204" pitchFamily="34" charset="0"/>
              </a:rPr>
              <a:t>Implementing entry-level AI tools for automated data visualization and routine reporting to support decision-making.</a:t>
            </a:r>
          </a:p>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9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1210459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Industry-Specific AI Use Cases &amp; KPI </a:t>
            </a:r>
            <a:r>
              <a:rPr lang="en-US" b="1" dirty="0" err="1"/>
              <a:t>Reimagination</a:t>
            </a:r>
            <a:br>
              <a:rPr lang="en-US" dirty="0"/>
            </a:br>
            <a:r>
              <a:rPr lang="en-US" sz="2000" dirty="0"/>
              <a:t>Sector-Wise AI Transformation</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632078165"/>
              </p:ext>
            </p:extLst>
          </p:nvPr>
        </p:nvGraphicFramePr>
        <p:xfrm>
          <a:off x="0" y="2298183"/>
          <a:ext cx="6978725" cy="36782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074" name="Picture 2" descr="Doblin - 10 Types of Innovation | InnovatingSociety"/>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392803" y="1845671"/>
            <a:ext cx="4703504" cy="4302469"/>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p:cNvSpPr txBox="1"/>
          <p:nvPr/>
        </p:nvSpPr>
        <p:spPr>
          <a:xfrm>
            <a:off x="6978725" y="6250871"/>
            <a:ext cx="5022209" cy="307777"/>
          </a:xfrm>
          <a:prstGeom prst="rect">
            <a:avLst/>
          </a:prstGeom>
          <a:noFill/>
        </p:spPr>
        <p:txBody>
          <a:bodyPr wrap="none" rtlCol="0">
            <a:spAutoFit/>
          </a:bodyPr>
          <a:lstStyle/>
          <a:p>
            <a:r>
              <a:rPr lang="en-US" sz="1400" dirty="0"/>
              <a:t>Ref Source : Doblin (Deloitte) “10 Types of Innovation” framework</a:t>
            </a:r>
          </a:p>
        </p:txBody>
      </p:sp>
    </p:spTree>
    <p:extLst>
      <p:ext uri="{BB962C8B-B14F-4D97-AF65-F5344CB8AC3E}">
        <p14:creationId xmlns:p14="http://schemas.microsoft.com/office/powerpoint/2010/main" val="40389384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79CB4D-CB48-2524-0702-786DDD9A125A}"/>
              </a:ext>
            </a:extLst>
          </p:cNvPr>
          <p:cNvSpPr>
            <a:spLocks noGrp="1"/>
          </p:cNvSpPr>
          <p:nvPr>
            <p:ph type="title"/>
          </p:nvPr>
        </p:nvSpPr>
        <p:spPr/>
        <p:txBody>
          <a:bodyPr/>
          <a:lstStyle/>
          <a:p>
            <a:r>
              <a:rPr lang="en-IN" dirty="0"/>
              <a:t>TECH BASIC</a:t>
            </a:r>
          </a:p>
        </p:txBody>
      </p:sp>
      <p:pic>
        <p:nvPicPr>
          <p:cNvPr id="8" name="Picture 7">
            <a:extLst>
              <a:ext uri="{FF2B5EF4-FFF2-40B4-BE49-F238E27FC236}">
                <a16:creationId xmlns:a16="http://schemas.microsoft.com/office/drawing/2014/main" id="{2CF70DDA-F4A5-F0E0-EE87-EEC85CE6426A}"/>
              </a:ext>
            </a:extLst>
          </p:cNvPr>
          <p:cNvPicPr>
            <a:picLocks noChangeAspect="1"/>
          </p:cNvPicPr>
          <p:nvPr/>
        </p:nvPicPr>
        <p:blipFill>
          <a:blip r:embed="rId2"/>
          <a:stretch>
            <a:fillRect/>
          </a:stretch>
        </p:blipFill>
        <p:spPr>
          <a:xfrm>
            <a:off x="1254150" y="2050013"/>
            <a:ext cx="4073500" cy="4687506"/>
          </a:xfrm>
          <a:prstGeom prst="rect">
            <a:avLst/>
          </a:prstGeom>
        </p:spPr>
      </p:pic>
      <p:pic>
        <p:nvPicPr>
          <p:cNvPr id="17" name="Picture 16">
            <a:extLst>
              <a:ext uri="{FF2B5EF4-FFF2-40B4-BE49-F238E27FC236}">
                <a16:creationId xmlns:a16="http://schemas.microsoft.com/office/drawing/2014/main" id="{F4024E02-7F51-CEE0-A5ED-E813D0E806D7}"/>
              </a:ext>
            </a:extLst>
          </p:cNvPr>
          <p:cNvPicPr>
            <a:picLocks noChangeAspect="1"/>
          </p:cNvPicPr>
          <p:nvPr/>
        </p:nvPicPr>
        <p:blipFill>
          <a:blip r:embed="rId3"/>
          <a:srcRect l="7625" t="7761" r="10702" b="1691"/>
          <a:stretch/>
        </p:blipFill>
        <p:spPr>
          <a:xfrm>
            <a:off x="5899149" y="2847976"/>
            <a:ext cx="2584450" cy="2889250"/>
          </a:xfrm>
          <a:prstGeom prst="rect">
            <a:avLst/>
          </a:prstGeom>
        </p:spPr>
      </p:pic>
      <p:pic>
        <p:nvPicPr>
          <p:cNvPr id="19" name="Picture 18">
            <a:extLst>
              <a:ext uri="{FF2B5EF4-FFF2-40B4-BE49-F238E27FC236}">
                <a16:creationId xmlns:a16="http://schemas.microsoft.com/office/drawing/2014/main" id="{7402D1D5-CD6C-3508-26E6-E044986E8FD5}"/>
              </a:ext>
            </a:extLst>
          </p:cNvPr>
          <p:cNvPicPr>
            <a:picLocks noChangeAspect="1"/>
          </p:cNvPicPr>
          <p:nvPr/>
        </p:nvPicPr>
        <p:blipFill>
          <a:blip r:embed="rId4"/>
          <a:srcRect l="6274" t="5473" r="9960" b="4477"/>
          <a:stretch/>
        </p:blipFill>
        <p:spPr>
          <a:xfrm>
            <a:off x="9055099" y="3143251"/>
            <a:ext cx="3009901" cy="2298700"/>
          </a:xfrm>
          <a:prstGeom prst="rect">
            <a:avLst/>
          </a:prstGeom>
        </p:spPr>
      </p:pic>
      <p:sp>
        <p:nvSpPr>
          <p:cNvPr id="20" name="Arrow: Right 19">
            <a:extLst>
              <a:ext uri="{FF2B5EF4-FFF2-40B4-BE49-F238E27FC236}">
                <a16:creationId xmlns:a16="http://schemas.microsoft.com/office/drawing/2014/main" id="{5872881F-3239-638A-6D86-1210A93B0B2D}"/>
              </a:ext>
            </a:extLst>
          </p:cNvPr>
          <p:cNvSpPr/>
          <p:nvPr/>
        </p:nvSpPr>
        <p:spPr>
          <a:xfrm>
            <a:off x="5422900" y="4032250"/>
            <a:ext cx="292100" cy="2413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1" name="Arrow: Right 20">
            <a:extLst>
              <a:ext uri="{FF2B5EF4-FFF2-40B4-BE49-F238E27FC236}">
                <a16:creationId xmlns:a16="http://schemas.microsoft.com/office/drawing/2014/main" id="{352EAF21-B049-2B7C-D550-D4B289DC9425}"/>
              </a:ext>
            </a:extLst>
          </p:cNvPr>
          <p:cNvSpPr/>
          <p:nvPr/>
        </p:nvSpPr>
        <p:spPr>
          <a:xfrm>
            <a:off x="8667748" y="4032250"/>
            <a:ext cx="292100" cy="2413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8552564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b="1" dirty="0"/>
              <a:t>AI Readiness Roadmap</a:t>
            </a:r>
            <a:br>
              <a:rPr lang="en-US" sz="3200" b="1" dirty="0"/>
            </a:br>
            <a:r>
              <a:rPr lang="en-US" sz="2000" dirty="0"/>
              <a:t>Strategic Implementation Approach</a:t>
            </a:r>
            <a:endParaRPr lang="en-US" sz="2000" b="1" dirty="0"/>
          </a:p>
        </p:txBody>
      </p:sp>
      <p:graphicFrame>
        <p:nvGraphicFramePr>
          <p:cNvPr id="13" name="Diagram 12"/>
          <p:cNvGraphicFramePr/>
          <p:nvPr>
            <p:extLst>
              <p:ext uri="{D42A27DB-BD31-4B8C-83A1-F6EECF244321}">
                <p14:modId xmlns:p14="http://schemas.microsoft.com/office/powerpoint/2010/main" val="3212300278"/>
              </p:ext>
            </p:extLst>
          </p:nvPr>
        </p:nvGraphicFramePr>
        <p:xfrm>
          <a:off x="1366688" y="4447734"/>
          <a:ext cx="9347110" cy="241026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106" name="Picture 10" descr="Generative AI Governance Considerations | Deloitte US"/>
          <p:cNvPicPr>
            <a:picLocks noChangeAspect="1" noChangeArrowheads="1"/>
          </p:cNvPicPr>
          <p:nvPr/>
        </p:nvPicPr>
        <p:blipFill rotWithShape="1">
          <a:blip r:embed="rId8">
            <a:extLst>
              <a:ext uri="{28A0092B-C50C-407E-A947-70E740481C1C}">
                <a14:useLocalDpi xmlns:a14="http://schemas.microsoft.com/office/drawing/2010/main" val="0"/>
              </a:ext>
            </a:extLst>
          </a:blip>
          <a:srcRect t="7087" b="5996"/>
          <a:stretch/>
        </p:blipFill>
        <p:spPr bwMode="auto">
          <a:xfrm>
            <a:off x="2698595" y="1828800"/>
            <a:ext cx="6794810" cy="230857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93873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5F9FE-448F-33DC-1067-392991093C17}"/>
              </a:ext>
            </a:extLst>
          </p:cNvPr>
          <p:cNvSpPr>
            <a:spLocks noGrp="1"/>
          </p:cNvSpPr>
          <p:nvPr>
            <p:ph type="title"/>
          </p:nvPr>
        </p:nvSpPr>
        <p:spPr>
          <a:xfrm>
            <a:off x="581192" y="310110"/>
            <a:ext cx="11029616" cy="988332"/>
          </a:xfrm>
        </p:spPr>
        <p:txBody>
          <a:bodyPr/>
          <a:lstStyle/>
          <a:p>
            <a:r>
              <a:rPr lang="en-US" dirty="0"/>
              <a:t>Volunteers chart</a:t>
            </a:r>
          </a:p>
        </p:txBody>
      </p:sp>
      <p:graphicFrame>
        <p:nvGraphicFramePr>
          <p:cNvPr id="5" name="Content Placeholder 4">
            <a:extLst>
              <a:ext uri="{FF2B5EF4-FFF2-40B4-BE49-F238E27FC236}">
                <a16:creationId xmlns:a16="http://schemas.microsoft.com/office/drawing/2014/main" id="{C1947227-216E-92A6-628D-22820A368667}"/>
              </a:ext>
            </a:extLst>
          </p:cNvPr>
          <p:cNvGraphicFramePr>
            <a:graphicFrameLocks noGrp="1"/>
          </p:cNvGraphicFramePr>
          <p:nvPr>
            <p:ph sz="half" idx="2"/>
            <p:extLst>
              <p:ext uri="{D42A27DB-BD31-4B8C-83A1-F6EECF244321}">
                <p14:modId xmlns:p14="http://schemas.microsoft.com/office/powerpoint/2010/main" val="585073082"/>
              </p:ext>
            </p:extLst>
          </p:nvPr>
        </p:nvGraphicFramePr>
        <p:xfrm>
          <a:off x="240535" y="1362990"/>
          <a:ext cx="11700455" cy="5350376"/>
        </p:xfrm>
        <a:graphic>
          <a:graphicData uri="http://schemas.openxmlformats.org/drawingml/2006/table">
            <a:tbl>
              <a:tblPr firstRow="1" bandRow="1">
                <a:tableStyleId>{5C22544A-7EE6-4342-B048-85BDC9FD1C3A}</a:tableStyleId>
              </a:tblPr>
              <a:tblGrid>
                <a:gridCol w="2340091">
                  <a:extLst>
                    <a:ext uri="{9D8B030D-6E8A-4147-A177-3AD203B41FA5}">
                      <a16:colId xmlns:a16="http://schemas.microsoft.com/office/drawing/2014/main" val="3263036505"/>
                    </a:ext>
                  </a:extLst>
                </a:gridCol>
                <a:gridCol w="2340091">
                  <a:extLst>
                    <a:ext uri="{9D8B030D-6E8A-4147-A177-3AD203B41FA5}">
                      <a16:colId xmlns:a16="http://schemas.microsoft.com/office/drawing/2014/main" val="2628507911"/>
                    </a:ext>
                  </a:extLst>
                </a:gridCol>
                <a:gridCol w="2340091">
                  <a:extLst>
                    <a:ext uri="{9D8B030D-6E8A-4147-A177-3AD203B41FA5}">
                      <a16:colId xmlns:a16="http://schemas.microsoft.com/office/drawing/2014/main" val="2861070118"/>
                    </a:ext>
                  </a:extLst>
                </a:gridCol>
                <a:gridCol w="2340091">
                  <a:extLst>
                    <a:ext uri="{9D8B030D-6E8A-4147-A177-3AD203B41FA5}">
                      <a16:colId xmlns:a16="http://schemas.microsoft.com/office/drawing/2014/main" val="95917191"/>
                    </a:ext>
                  </a:extLst>
                </a:gridCol>
                <a:gridCol w="2340091">
                  <a:extLst>
                    <a:ext uri="{9D8B030D-6E8A-4147-A177-3AD203B41FA5}">
                      <a16:colId xmlns:a16="http://schemas.microsoft.com/office/drawing/2014/main" val="2514730765"/>
                    </a:ext>
                  </a:extLst>
                </a:gridCol>
              </a:tblGrid>
              <a:tr h="598522">
                <a:tc>
                  <a:txBody>
                    <a:bodyPr/>
                    <a:lstStyle/>
                    <a:p>
                      <a:r>
                        <a:rPr lang="en-US" dirty="0"/>
                        <a:t>Name</a:t>
                      </a:r>
                    </a:p>
                  </a:txBody>
                  <a:tcPr/>
                </a:tc>
                <a:tc>
                  <a:txBody>
                    <a:bodyPr/>
                    <a:lstStyle/>
                    <a:p>
                      <a:r>
                        <a:rPr lang="en-US" dirty="0"/>
                        <a:t>Profession</a:t>
                      </a:r>
                    </a:p>
                  </a:txBody>
                  <a:tcPr/>
                </a:tc>
                <a:tc>
                  <a:txBody>
                    <a:bodyPr/>
                    <a:lstStyle/>
                    <a:p>
                      <a:r>
                        <a:rPr lang="en-US" dirty="0"/>
                        <a:t>Company</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LIB-AI-role</a:t>
                      </a:r>
                    </a:p>
                    <a:p>
                      <a:endParaRPr lang="en-US" dirty="0"/>
                    </a:p>
                  </a:txBody>
                  <a:tcPr/>
                </a:tc>
                <a:tc>
                  <a:txBody>
                    <a:bodyPr/>
                    <a:lstStyle/>
                    <a:p>
                      <a:r>
                        <a:rPr lang="en-US" dirty="0"/>
                        <a:t>Work experience</a:t>
                      </a:r>
                    </a:p>
                  </a:txBody>
                  <a:tcPr/>
                </a:tc>
                <a:extLst>
                  <a:ext uri="{0D108BD9-81ED-4DB2-BD59-A6C34878D82A}">
                    <a16:rowId xmlns:a16="http://schemas.microsoft.com/office/drawing/2014/main" val="1965703084"/>
                  </a:ext>
                </a:extLst>
              </a:tr>
              <a:tr h="855031">
                <a:tc>
                  <a:txBody>
                    <a:bodyPr/>
                    <a:lstStyle/>
                    <a:p>
                      <a:r>
                        <a:rPr lang="en-US" dirty="0"/>
                        <a:t>Kavitha Yogaraj</a:t>
                      </a:r>
                    </a:p>
                  </a:txBody>
                  <a:tcPr/>
                </a:tc>
                <a:tc>
                  <a:txBody>
                    <a:bodyPr/>
                    <a:lstStyle/>
                    <a:p>
                      <a:r>
                        <a:rPr lang="en-US" dirty="0"/>
                        <a:t>Senior Quantum Computational Scientist </a:t>
                      </a:r>
                    </a:p>
                  </a:txBody>
                  <a:tcPr/>
                </a:tc>
                <a:tc>
                  <a:txBody>
                    <a:bodyPr/>
                    <a:lstStyle/>
                    <a:p>
                      <a:r>
                        <a:rPr lang="en-US" dirty="0"/>
                        <a:t>IBM Research</a:t>
                      </a:r>
                    </a:p>
                  </a:txBody>
                  <a:tcPr/>
                </a:tc>
                <a:tc>
                  <a:txBody>
                    <a:bodyPr/>
                    <a:lstStyle/>
                    <a:p>
                      <a:r>
                        <a:rPr lang="en-US" dirty="0"/>
                        <a:t>Co-founder of LIB-AI</a:t>
                      </a:r>
                    </a:p>
                    <a:p>
                      <a:r>
                        <a:rPr lang="en-US" dirty="0"/>
                        <a:t>&amp; lead for Tech track</a:t>
                      </a:r>
                    </a:p>
                  </a:txBody>
                  <a:tcPr/>
                </a:tc>
                <a:tc>
                  <a:txBody>
                    <a:bodyPr/>
                    <a:lstStyle/>
                    <a:p>
                      <a:r>
                        <a:rPr lang="en-US" dirty="0"/>
                        <a:t>14</a:t>
                      </a:r>
                    </a:p>
                  </a:txBody>
                  <a:tcPr/>
                </a:tc>
                <a:extLst>
                  <a:ext uri="{0D108BD9-81ED-4DB2-BD59-A6C34878D82A}">
                    <a16:rowId xmlns:a16="http://schemas.microsoft.com/office/drawing/2014/main" val="1217090301"/>
                  </a:ext>
                </a:extLst>
              </a:tr>
              <a:tr h="948974">
                <a:tc>
                  <a:txBody>
                    <a:bodyPr/>
                    <a:lstStyle/>
                    <a:p>
                      <a:r>
                        <a:rPr lang="en-US" dirty="0"/>
                        <a:t>Khushi</a:t>
                      </a:r>
                    </a:p>
                  </a:txBody>
                  <a:tcPr/>
                </a:tc>
                <a:tc>
                  <a:txBody>
                    <a:bodyPr/>
                    <a:lstStyle/>
                    <a:p>
                      <a:r>
                        <a:rPr lang="en-US" dirty="0"/>
                        <a:t>Lead Data Scientist</a:t>
                      </a:r>
                    </a:p>
                  </a:txBody>
                  <a:tcPr/>
                </a:tc>
                <a:tc>
                  <a:txBody>
                    <a:bodyPr/>
                    <a:lstStyle/>
                    <a:p>
                      <a:endParaRPr lang="en-US"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Co-founder of LIB-AI</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&amp; lead for Tech track</a:t>
                      </a:r>
                    </a:p>
                    <a:p>
                      <a:endParaRPr lang="en-US" dirty="0"/>
                    </a:p>
                  </a:txBody>
                  <a:tcPr/>
                </a:tc>
                <a:tc>
                  <a:txBody>
                    <a:bodyPr/>
                    <a:lstStyle/>
                    <a:p>
                      <a:endParaRPr lang="en-US" dirty="0"/>
                    </a:p>
                  </a:txBody>
                  <a:tcPr/>
                </a:tc>
                <a:extLst>
                  <a:ext uri="{0D108BD9-81ED-4DB2-BD59-A6C34878D82A}">
                    <a16:rowId xmlns:a16="http://schemas.microsoft.com/office/drawing/2014/main" val="789789140"/>
                  </a:ext>
                </a:extLst>
              </a:tr>
              <a:tr h="948974">
                <a:tc>
                  <a:txBody>
                    <a:bodyPr/>
                    <a:lstStyle/>
                    <a:p>
                      <a:r>
                        <a:rPr lang="en-US" dirty="0" err="1"/>
                        <a:t>Sohini</a:t>
                      </a:r>
                      <a:endParaRPr lang="en-US" dirty="0"/>
                    </a:p>
                  </a:txBody>
                  <a:tcPr/>
                </a:tc>
                <a:tc>
                  <a:txBody>
                    <a:bodyPr/>
                    <a:lstStyle/>
                    <a:p>
                      <a:endParaRPr lang="en-US" dirty="0"/>
                    </a:p>
                  </a:txBody>
                  <a:tcPr/>
                </a:tc>
                <a:tc>
                  <a:txBody>
                    <a:bodyPr/>
                    <a:lstStyle/>
                    <a:p>
                      <a:endParaRPr lang="en-US" dirty="0"/>
                    </a:p>
                  </a:txBody>
                  <a:tcPr/>
                </a:tc>
                <a:tc>
                  <a:txBody>
                    <a:bodyPr/>
                    <a:lstStyle/>
                    <a:p>
                      <a:r>
                        <a:rPr lang="en-US" dirty="0"/>
                        <a:t>Co-lead for Tech-track</a:t>
                      </a:r>
                    </a:p>
                  </a:txBody>
                  <a:tcPr/>
                </a:tc>
                <a:tc>
                  <a:txBody>
                    <a:bodyPr/>
                    <a:lstStyle/>
                    <a:p>
                      <a:endParaRPr lang="en-US" dirty="0"/>
                    </a:p>
                  </a:txBody>
                  <a:tcPr/>
                </a:tc>
                <a:extLst>
                  <a:ext uri="{0D108BD9-81ED-4DB2-BD59-A6C34878D82A}">
                    <a16:rowId xmlns:a16="http://schemas.microsoft.com/office/drawing/2014/main" val="1007362779"/>
                  </a:ext>
                </a:extLst>
              </a:tr>
              <a:tr h="948974">
                <a:tc>
                  <a:txBody>
                    <a:bodyPr/>
                    <a:lstStyle/>
                    <a:p>
                      <a:r>
                        <a:rPr lang="en-US" dirty="0"/>
                        <a:t>Manashi Ganguly</a:t>
                      </a:r>
                    </a:p>
                  </a:txBody>
                  <a:tcPr/>
                </a:tc>
                <a:tc>
                  <a:txBody>
                    <a:bodyPr/>
                    <a:lstStyle/>
                    <a:p>
                      <a:endParaRPr lang="en-US" dirty="0"/>
                    </a:p>
                  </a:txBody>
                  <a:tcPr/>
                </a:tc>
                <a:tc>
                  <a:txBody>
                    <a:bodyPr/>
                    <a:lstStyle/>
                    <a:p>
                      <a:endParaRPr lang="en-US" dirty="0"/>
                    </a:p>
                  </a:txBody>
                  <a:tcPr/>
                </a:tc>
                <a:tc>
                  <a:txBody>
                    <a:bodyPr/>
                    <a:lstStyle/>
                    <a:p>
                      <a:r>
                        <a:rPr lang="en-US" dirty="0"/>
                        <a:t>Non-tech Lead</a:t>
                      </a:r>
                    </a:p>
                  </a:txBody>
                  <a:tcPr/>
                </a:tc>
                <a:tc>
                  <a:txBody>
                    <a:bodyPr/>
                    <a:lstStyle/>
                    <a:p>
                      <a:endParaRPr lang="en-US" dirty="0"/>
                    </a:p>
                  </a:txBody>
                  <a:tcPr/>
                </a:tc>
                <a:extLst>
                  <a:ext uri="{0D108BD9-81ED-4DB2-BD59-A6C34878D82A}">
                    <a16:rowId xmlns:a16="http://schemas.microsoft.com/office/drawing/2014/main" val="3025626683"/>
                  </a:ext>
                </a:extLst>
              </a:tr>
              <a:tr h="948974">
                <a:tc>
                  <a:txBody>
                    <a:bodyPr/>
                    <a:lstStyle/>
                    <a:p>
                      <a:r>
                        <a:rPr lang="en-US" dirty="0"/>
                        <a:t>Sweta </a:t>
                      </a:r>
                    </a:p>
                  </a:txBody>
                  <a:tcPr/>
                </a:tc>
                <a:tc>
                  <a:txBody>
                    <a:bodyPr/>
                    <a:lstStyle/>
                    <a:p>
                      <a:endParaRPr lang="en-US"/>
                    </a:p>
                  </a:txBody>
                  <a:tcPr/>
                </a:tc>
                <a:tc>
                  <a:txBody>
                    <a:bodyPr/>
                    <a:lstStyle/>
                    <a:p>
                      <a:endParaRPr lang="en-US"/>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Non-tech Co-Lead</a:t>
                      </a:r>
                    </a:p>
                  </a:txBody>
                  <a:tcPr/>
                </a:tc>
                <a:tc>
                  <a:txBody>
                    <a:bodyPr/>
                    <a:lstStyle/>
                    <a:p>
                      <a:endParaRPr lang="en-US" dirty="0"/>
                    </a:p>
                  </a:txBody>
                  <a:tcPr/>
                </a:tc>
                <a:extLst>
                  <a:ext uri="{0D108BD9-81ED-4DB2-BD59-A6C34878D82A}">
                    <a16:rowId xmlns:a16="http://schemas.microsoft.com/office/drawing/2014/main" val="3269380645"/>
                  </a:ext>
                </a:extLst>
              </a:tr>
            </a:tbl>
          </a:graphicData>
        </a:graphic>
      </p:graphicFrame>
      <p:sp>
        <p:nvSpPr>
          <p:cNvPr id="8" name="Rectangle 7">
            <a:extLst>
              <a:ext uri="{FF2B5EF4-FFF2-40B4-BE49-F238E27FC236}">
                <a16:creationId xmlns:a16="http://schemas.microsoft.com/office/drawing/2014/main" id="{1BE18A6C-CDA9-D036-1757-61A0970C05B1}"/>
              </a:ext>
            </a:extLst>
          </p:cNvPr>
          <p:cNvSpPr/>
          <p:nvPr/>
        </p:nvSpPr>
        <p:spPr>
          <a:xfrm>
            <a:off x="9924511" y="729658"/>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3101380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CACB8-4737-F7E2-6C8B-BE0FE041FE7E}"/>
              </a:ext>
            </a:extLst>
          </p:cNvPr>
          <p:cNvSpPr>
            <a:spLocks noGrp="1"/>
          </p:cNvSpPr>
          <p:nvPr>
            <p:ph type="title"/>
          </p:nvPr>
        </p:nvSpPr>
        <p:spPr/>
        <p:txBody>
          <a:bodyPr/>
          <a:lstStyle/>
          <a:p>
            <a:r>
              <a:rPr lang="en-US" dirty="0"/>
              <a:t>Tech Track Session Speakers</a:t>
            </a:r>
          </a:p>
        </p:txBody>
      </p:sp>
      <p:graphicFrame>
        <p:nvGraphicFramePr>
          <p:cNvPr id="5" name="Content Placeholder 4">
            <a:extLst>
              <a:ext uri="{FF2B5EF4-FFF2-40B4-BE49-F238E27FC236}">
                <a16:creationId xmlns:a16="http://schemas.microsoft.com/office/drawing/2014/main" id="{4A0B7945-E26E-7B91-E754-8C4CCC2563CC}"/>
              </a:ext>
            </a:extLst>
          </p:cNvPr>
          <p:cNvGraphicFramePr>
            <a:graphicFrameLocks noGrp="1"/>
          </p:cNvGraphicFramePr>
          <p:nvPr>
            <p:ph sz="half" idx="1"/>
            <p:extLst>
              <p:ext uri="{D42A27DB-BD31-4B8C-83A1-F6EECF244321}">
                <p14:modId xmlns:p14="http://schemas.microsoft.com/office/powerpoint/2010/main" val="850710673"/>
              </p:ext>
            </p:extLst>
          </p:nvPr>
        </p:nvGraphicFramePr>
        <p:xfrm>
          <a:off x="227787" y="2211173"/>
          <a:ext cx="11736425" cy="3095343"/>
        </p:xfrm>
        <a:graphic>
          <a:graphicData uri="http://schemas.openxmlformats.org/drawingml/2006/table">
            <a:tbl>
              <a:tblPr firstRow="1" bandRow="1">
                <a:tableStyleId>{5C22544A-7EE6-4342-B048-85BDC9FD1C3A}</a:tableStyleId>
              </a:tblPr>
              <a:tblGrid>
                <a:gridCol w="2347285">
                  <a:extLst>
                    <a:ext uri="{9D8B030D-6E8A-4147-A177-3AD203B41FA5}">
                      <a16:colId xmlns:a16="http://schemas.microsoft.com/office/drawing/2014/main" val="1815028182"/>
                    </a:ext>
                  </a:extLst>
                </a:gridCol>
                <a:gridCol w="2347285">
                  <a:extLst>
                    <a:ext uri="{9D8B030D-6E8A-4147-A177-3AD203B41FA5}">
                      <a16:colId xmlns:a16="http://schemas.microsoft.com/office/drawing/2014/main" val="4065467214"/>
                    </a:ext>
                  </a:extLst>
                </a:gridCol>
                <a:gridCol w="2347285">
                  <a:extLst>
                    <a:ext uri="{9D8B030D-6E8A-4147-A177-3AD203B41FA5}">
                      <a16:colId xmlns:a16="http://schemas.microsoft.com/office/drawing/2014/main" val="2794577037"/>
                    </a:ext>
                  </a:extLst>
                </a:gridCol>
                <a:gridCol w="2347285">
                  <a:extLst>
                    <a:ext uri="{9D8B030D-6E8A-4147-A177-3AD203B41FA5}">
                      <a16:colId xmlns:a16="http://schemas.microsoft.com/office/drawing/2014/main" val="4185249893"/>
                    </a:ext>
                  </a:extLst>
                </a:gridCol>
                <a:gridCol w="2347285">
                  <a:extLst>
                    <a:ext uri="{9D8B030D-6E8A-4147-A177-3AD203B41FA5}">
                      <a16:colId xmlns:a16="http://schemas.microsoft.com/office/drawing/2014/main" val="2356631863"/>
                    </a:ext>
                  </a:extLst>
                </a:gridCol>
              </a:tblGrid>
              <a:tr h="806823">
                <a:tc>
                  <a:txBody>
                    <a:bodyPr/>
                    <a:lstStyle/>
                    <a:p>
                      <a:r>
                        <a:rPr lang="en-US" dirty="0"/>
                        <a:t>Name</a:t>
                      </a:r>
                    </a:p>
                  </a:txBody>
                  <a:tcPr/>
                </a:tc>
                <a:tc>
                  <a:txBody>
                    <a:bodyPr/>
                    <a:lstStyle/>
                    <a:p>
                      <a:r>
                        <a:rPr lang="en-US" dirty="0"/>
                        <a:t>Profession</a:t>
                      </a:r>
                    </a:p>
                  </a:txBody>
                  <a:tcPr/>
                </a:tc>
                <a:tc>
                  <a:txBody>
                    <a:bodyPr/>
                    <a:lstStyle/>
                    <a:p>
                      <a:r>
                        <a:rPr lang="en-US" dirty="0"/>
                        <a:t>Company</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LIB-AI-role</a:t>
                      </a:r>
                    </a:p>
                  </a:txBody>
                  <a:tcPr/>
                </a:tc>
                <a:tc>
                  <a:txBody>
                    <a:bodyPr/>
                    <a:lstStyle/>
                    <a:p>
                      <a:r>
                        <a:rPr lang="en-US" dirty="0"/>
                        <a:t>Work experience</a:t>
                      </a:r>
                    </a:p>
                  </a:txBody>
                  <a:tcPr/>
                </a:tc>
                <a:extLst>
                  <a:ext uri="{0D108BD9-81ED-4DB2-BD59-A6C34878D82A}">
                    <a16:rowId xmlns:a16="http://schemas.microsoft.com/office/drawing/2014/main" val="3234391369"/>
                  </a:ext>
                </a:extLst>
              </a:tr>
              <a:tr h="381420">
                <a:tc>
                  <a:txBody>
                    <a:bodyPr/>
                    <a:lstStyle/>
                    <a:p>
                      <a:r>
                        <a:rPr lang="en-US" dirty="0"/>
                        <a:t>Rajesh</a:t>
                      </a:r>
                    </a:p>
                  </a:txBody>
                  <a:tcPr/>
                </a:tc>
                <a:tc>
                  <a:txBody>
                    <a:bodyPr/>
                    <a:lstStyle/>
                    <a:p>
                      <a:endParaRPr lang="en-US" dirty="0"/>
                    </a:p>
                  </a:txBody>
                  <a:tcPr/>
                </a:tc>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1131002532"/>
                  </a:ext>
                </a:extLst>
              </a:tr>
              <a:tr h="381420">
                <a:tc>
                  <a:txBody>
                    <a:bodyPr/>
                    <a:lstStyle/>
                    <a:p>
                      <a:r>
                        <a:rPr lang="en-US" dirty="0"/>
                        <a:t>Neha</a:t>
                      </a:r>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1125641455"/>
                  </a:ext>
                </a:extLst>
              </a:tr>
              <a:tr h="381420">
                <a:tc>
                  <a:txBody>
                    <a:bodyPr/>
                    <a:lstStyle/>
                    <a:p>
                      <a:r>
                        <a:rPr lang="en-US" dirty="0"/>
                        <a:t>Jamuna</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endParaRPr lang="en-US" dirty="0"/>
                    </a:p>
                  </a:txBody>
                  <a:tcPr/>
                </a:tc>
                <a:extLst>
                  <a:ext uri="{0D108BD9-81ED-4DB2-BD59-A6C34878D82A}">
                    <a16:rowId xmlns:a16="http://schemas.microsoft.com/office/drawing/2014/main" val="545380885"/>
                  </a:ext>
                </a:extLst>
              </a:tr>
              <a:tr h="381420">
                <a:tc>
                  <a:txBody>
                    <a:bodyPr/>
                    <a:lstStyle/>
                    <a:p>
                      <a:r>
                        <a:rPr lang="en-US" dirty="0" err="1"/>
                        <a:t>Vaibhavi</a:t>
                      </a:r>
                      <a:endParaRPr lang="en-US" dirty="0"/>
                    </a:p>
                  </a:txBody>
                  <a:tcPr/>
                </a:tc>
                <a:tc>
                  <a:txBody>
                    <a:bodyPr/>
                    <a:lstStyle/>
                    <a:p>
                      <a:endParaRPr lang="en-US"/>
                    </a:p>
                  </a:txBody>
                  <a:tcPr/>
                </a:tc>
                <a:tc>
                  <a:txBody>
                    <a:bodyPr/>
                    <a:lstStyle/>
                    <a:p>
                      <a:endParaRPr lang="en-US"/>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txBody>
                  <a:tcPr/>
                </a:tc>
                <a:tc>
                  <a:txBody>
                    <a:bodyPr/>
                    <a:lstStyle/>
                    <a:p>
                      <a:endParaRPr lang="en-US"/>
                    </a:p>
                  </a:txBody>
                  <a:tcPr/>
                </a:tc>
                <a:extLst>
                  <a:ext uri="{0D108BD9-81ED-4DB2-BD59-A6C34878D82A}">
                    <a16:rowId xmlns:a16="http://schemas.microsoft.com/office/drawing/2014/main" val="4170760377"/>
                  </a:ext>
                </a:extLst>
              </a:tr>
              <a:tr h="381420">
                <a:tc>
                  <a:txBody>
                    <a:bodyPr/>
                    <a:lstStyle/>
                    <a:p>
                      <a:r>
                        <a:rPr lang="en-US" dirty="0"/>
                        <a:t>Surya Kumari</a:t>
                      </a:r>
                    </a:p>
                  </a:txBody>
                  <a:tcPr/>
                </a:tc>
                <a:tc>
                  <a:txBody>
                    <a:bodyPr/>
                    <a:lstStyle/>
                    <a:p>
                      <a:endParaRPr lang="en-US" dirty="0"/>
                    </a:p>
                  </a:txBody>
                  <a:tcPr/>
                </a:tc>
                <a:tc>
                  <a:txBody>
                    <a:bodyPr/>
                    <a:lstStyle/>
                    <a:p>
                      <a:endParaRPr lang="en-US"/>
                    </a:p>
                  </a:txBody>
                  <a:tcPr/>
                </a:tc>
                <a:tc>
                  <a:txBody>
                    <a:bodyPr/>
                    <a:lstStyle/>
                    <a:p>
                      <a:endParaRPr lang="en-US" dirty="0"/>
                    </a:p>
                  </a:txBody>
                  <a:tcPr/>
                </a:tc>
                <a:tc>
                  <a:txBody>
                    <a:bodyPr/>
                    <a:lstStyle/>
                    <a:p>
                      <a:endParaRPr lang="en-US"/>
                    </a:p>
                  </a:txBody>
                  <a:tcPr/>
                </a:tc>
                <a:extLst>
                  <a:ext uri="{0D108BD9-81ED-4DB2-BD59-A6C34878D82A}">
                    <a16:rowId xmlns:a16="http://schemas.microsoft.com/office/drawing/2014/main" val="2013962384"/>
                  </a:ext>
                </a:extLst>
              </a:tr>
              <a:tr h="381420">
                <a:tc>
                  <a:txBody>
                    <a:bodyPr/>
                    <a:lstStyle/>
                    <a:p>
                      <a:endParaRPr lang="en-US" dirty="0"/>
                    </a:p>
                  </a:txBody>
                  <a:tcPr/>
                </a:tc>
                <a:tc>
                  <a:txBody>
                    <a:bodyPr/>
                    <a:lstStyle/>
                    <a:p>
                      <a:endParaRPr lang="en-US"/>
                    </a:p>
                  </a:txBody>
                  <a:tcPr/>
                </a:tc>
                <a:tc>
                  <a:txBody>
                    <a:bodyPr/>
                    <a:lstStyle/>
                    <a:p>
                      <a:endParaRPr lang="en-US"/>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dirty="0"/>
                    </a:p>
                  </a:txBody>
                  <a:tcPr/>
                </a:tc>
                <a:tc>
                  <a:txBody>
                    <a:bodyPr/>
                    <a:lstStyle/>
                    <a:p>
                      <a:endParaRPr lang="en-US" dirty="0"/>
                    </a:p>
                  </a:txBody>
                  <a:tcPr/>
                </a:tc>
                <a:extLst>
                  <a:ext uri="{0D108BD9-81ED-4DB2-BD59-A6C34878D82A}">
                    <a16:rowId xmlns:a16="http://schemas.microsoft.com/office/drawing/2014/main" val="2250304602"/>
                  </a:ext>
                </a:extLst>
              </a:tr>
            </a:tbl>
          </a:graphicData>
        </a:graphic>
      </p:graphicFrame>
      <p:sp>
        <p:nvSpPr>
          <p:cNvPr id="6" name="Rectangle 5">
            <a:extLst>
              <a:ext uri="{FF2B5EF4-FFF2-40B4-BE49-F238E27FC236}">
                <a16:creationId xmlns:a16="http://schemas.microsoft.com/office/drawing/2014/main" id="{B63F29A7-5AE6-84DD-C2CC-97AD79332C5E}"/>
              </a:ext>
            </a:extLst>
          </p:cNvPr>
          <p:cNvSpPr/>
          <p:nvPr/>
        </p:nvSpPr>
        <p:spPr>
          <a:xfrm>
            <a:off x="9004151" y="729657"/>
            <a:ext cx="2054710" cy="1481515"/>
          </a:xfrm>
          <a:prstGeom prst="rect">
            <a:avLst/>
          </a:prstGeom>
          <a:solidFill>
            <a:schemeClr val="accent6">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To add details by each individuals</a:t>
            </a:r>
          </a:p>
        </p:txBody>
      </p:sp>
      <p:sp>
        <p:nvSpPr>
          <p:cNvPr id="7" name="Rectangle 6">
            <a:extLst>
              <a:ext uri="{FF2B5EF4-FFF2-40B4-BE49-F238E27FC236}">
                <a16:creationId xmlns:a16="http://schemas.microsoft.com/office/drawing/2014/main" id="{3D9D65EF-9EEA-E5AA-9521-DF4D67EDB977}"/>
              </a:ext>
            </a:extLst>
          </p:cNvPr>
          <p:cNvSpPr/>
          <p:nvPr/>
        </p:nvSpPr>
        <p:spPr>
          <a:xfrm>
            <a:off x="6412504" y="729657"/>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38511797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E1588-E37C-1234-2856-BDF47EB13142}"/>
              </a:ext>
            </a:extLst>
          </p:cNvPr>
          <p:cNvSpPr>
            <a:spLocks noGrp="1"/>
          </p:cNvSpPr>
          <p:nvPr>
            <p:ph type="title"/>
          </p:nvPr>
        </p:nvSpPr>
        <p:spPr/>
        <p:txBody>
          <a:bodyPr/>
          <a:lstStyle/>
          <a:p>
            <a:r>
              <a:rPr lang="en-US" dirty="0"/>
              <a:t>Organizing &amp; Market Team</a:t>
            </a:r>
          </a:p>
        </p:txBody>
      </p:sp>
      <p:graphicFrame>
        <p:nvGraphicFramePr>
          <p:cNvPr id="5" name="Content Placeholder 4">
            <a:extLst>
              <a:ext uri="{FF2B5EF4-FFF2-40B4-BE49-F238E27FC236}">
                <a16:creationId xmlns:a16="http://schemas.microsoft.com/office/drawing/2014/main" id="{9B0F424E-830E-DB75-1F2E-2F87FB00239C}"/>
              </a:ext>
            </a:extLst>
          </p:cNvPr>
          <p:cNvGraphicFramePr>
            <a:graphicFrameLocks noGrp="1"/>
          </p:cNvGraphicFramePr>
          <p:nvPr>
            <p:ph sz="half" idx="1"/>
            <p:extLst>
              <p:ext uri="{D42A27DB-BD31-4B8C-83A1-F6EECF244321}">
                <p14:modId xmlns:p14="http://schemas.microsoft.com/office/powerpoint/2010/main" val="1212454370"/>
              </p:ext>
            </p:extLst>
          </p:nvPr>
        </p:nvGraphicFramePr>
        <p:xfrm>
          <a:off x="581024" y="2227263"/>
          <a:ext cx="10832840" cy="3581866"/>
        </p:xfrm>
        <a:graphic>
          <a:graphicData uri="http://schemas.openxmlformats.org/drawingml/2006/table">
            <a:tbl>
              <a:tblPr firstRow="1" bandRow="1">
                <a:tableStyleId>{5C22544A-7EE6-4342-B048-85BDC9FD1C3A}</a:tableStyleId>
              </a:tblPr>
              <a:tblGrid>
                <a:gridCol w="2166568">
                  <a:extLst>
                    <a:ext uri="{9D8B030D-6E8A-4147-A177-3AD203B41FA5}">
                      <a16:colId xmlns:a16="http://schemas.microsoft.com/office/drawing/2014/main" val="2773232230"/>
                    </a:ext>
                  </a:extLst>
                </a:gridCol>
                <a:gridCol w="2166568">
                  <a:extLst>
                    <a:ext uri="{9D8B030D-6E8A-4147-A177-3AD203B41FA5}">
                      <a16:colId xmlns:a16="http://schemas.microsoft.com/office/drawing/2014/main" val="1565453588"/>
                    </a:ext>
                  </a:extLst>
                </a:gridCol>
                <a:gridCol w="2166568">
                  <a:extLst>
                    <a:ext uri="{9D8B030D-6E8A-4147-A177-3AD203B41FA5}">
                      <a16:colId xmlns:a16="http://schemas.microsoft.com/office/drawing/2014/main" val="3293584798"/>
                    </a:ext>
                  </a:extLst>
                </a:gridCol>
                <a:gridCol w="2166568">
                  <a:extLst>
                    <a:ext uri="{9D8B030D-6E8A-4147-A177-3AD203B41FA5}">
                      <a16:colId xmlns:a16="http://schemas.microsoft.com/office/drawing/2014/main" val="1745421789"/>
                    </a:ext>
                  </a:extLst>
                </a:gridCol>
                <a:gridCol w="2166568">
                  <a:extLst>
                    <a:ext uri="{9D8B030D-6E8A-4147-A177-3AD203B41FA5}">
                      <a16:colId xmlns:a16="http://schemas.microsoft.com/office/drawing/2014/main" val="1258178053"/>
                    </a:ext>
                  </a:extLst>
                </a:gridCol>
              </a:tblGrid>
              <a:tr h="854496">
                <a:tc>
                  <a:txBody>
                    <a:bodyPr/>
                    <a:lstStyle/>
                    <a:p>
                      <a:r>
                        <a:rPr lang="en-US" dirty="0"/>
                        <a:t>Name</a:t>
                      </a:r>
                    </a:p>
                  </a:txBody>
                  <a:tcPr/>
                </a:tc>
                <a:tc>
                  <a:txBody>
                    <a:bodyPr/>
                    <a:lstStyle/>
                    <a:p>
                      <a:r>
                        <a:rPr lang="en-US" dirty="0"/>
                        <a:t>Profession</a:t>
                      </a:r>
                    </a:p>
                  </a:txBody>
                  <a:tcPr/>
                </a:tc>
                <a:tc>
                  <a:txBody>
                    <a:bodyPr/>
                    <a:lstStyle/>
                    <a:p>
                      <a:r>
                        <a:rPr lang="en-US" dirty="0"/>
                        <a:t>Company</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LIB-AI-role</a:t>
                      </a:r>
                    </a:p>
                  </a:txBody>
                  <a:tcPr/>
                </a:tc>
                <a:tc>
                  <a:txBody>
                    <a:bodyPr/>
                    <a:lstStyle/>
                    <a:p>
                      <a:r>
                        <a:rPr lang="en-US" dirty="0"/>
                        <a:t>Work experience</a:t>
                      </a:r>
                    </a:p>
                  </a:txBody>
                  <a:tcPr/>
                </a:tc>
                <a:extLst>
                  <a:ext uri="{0D108BD9-81ED-4DB2-BD59-A6C34878D82A}">
                    <a16:rowId xmlns:a16="http://schemas.microsoft.com/office/drawing/2014/main" val="1459218941"/>
                  </a:ext>
                </a:extLst>
              </a:tr>
              <a:tr h="854496">
                <a:tc>
                  <a:txBody>
                    <a:bodyPr/>
                    <a:lstStyle/>
                    <a:p>
                      <a:r>
                        <a:rPr lang="en-US" dirty="0"/>
                        <a:t>Preethi</a:t>
                      </a:r>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r>
                        <a:rPr lang="en-US" dirty="0"/>
                        <a:t>Lead Co-Ordinator </a:t>
                      </a:r>
                    </a:p>
                  </a:txBody>
                  <a:tcPr/>
                </a:tc>
                <a:extLst>
                  <a:ext uri="{0D108BD9-81ED-4DB2-BD59-A6C34878D82A}">
                    <a16:rowId xmlns:a16="http://schemas.microsoft.com/office/drawing/2014/main" val="2933022696"/>
                  </a:ext>
                </a:extLst>
              </a:tr>
              <a:tr h="854496">
                <a:tc>
                  <a:txBody>
                    <a:bodyPr/>
                    <a:lstStyle/>
                    <a:p>
                      <a:r>
                        <a:rPr lang="en-US" dirty="0"/>
                        <a:t>Ranjini Rao</a:t>
                      </a:r>
                    </a:p>
                  </a:txBody>
                  <a:tcPr/>
                </a:tc>
                <a:tc>
                  <a:txBody>
                    <a:bodyPr/>
                    <a:lstStyle/>
                    <a:p>
                      <a:endParaRPr lang="en-US" dirty="0"/>
                    </a:p>
                  </a:txBody>
                  <a:tcPr/>
                </a:tc>
                <a:tc>
                  <a:txBody>
                    <a:bodyPr/>
                    <a:lstStyle/>
                    <a:p>
                      <a:endParaRPr lang="en-US" dirty="0"/>
                    </a:p>
                  </a:txBody>
                  <a:tcPr/>
                </a:tc>
                <a:tc>
                  <a:txBody>
                    <a:bodyPr/>
                    <a:lstStyle/>
                    <a:p>
                      <a:endParaRPr lang="en-US" dirty="0"/>
                    </a:p>
                  </a:txBody>
                  <a:tcPr/>
                </a:tc>
                <a:tc>
                  <a:txBody>
                    <a:bodyPr/>
                    <a:lstStyle/>
                    <a:p>
                      <a:r>
                        <a:rPr lang="en-US" dirty="0"/>
                        <a:t>Lead Digital Marketing</a:t>
                      </a:r>
                    </a:p>
                  </a:txBody>
                  <a:tcPr/>
                </a:tc>
                <a:extLst>
                  <a:ext uri="{0D108BD9-81ED-4DB2-BD59-A6C34878D82A}">
                    <a16:rowId xmlns:a16="http://schemas.microsoft.com/office/drawing/2014/main" val="3106738990"/>
                  </a:ext>
                </a:extLst>
              </a:tr>
              <a:tr h="509189">
                <a:tc>
                  <a:txBody>
                    <a:bodyPr/>
                    <a:lstStyle/>
                    <a:p>
                      <a:r>
                        <a:rPr lang="en-US" dirty="0" err="1"/>
                        <a:t>Tejaswini</a:t>
                      </a:r>
                      <a:endParaRPr lang="en-US" dirty="0"/>
                    </a:p>
                  </a:txBody>
                  <a:tcPr/>
                </a:tc>
                <a:tc>
                  <a:txBody>
                    <a:bodyPr/>
                    <a:lstStyle/>
                    <a:p>
                      <a:endParaRPr lang="en-US" dirty="0"/>
                    </a:p>
                  </a:txBody>
                  <a:tcPr/>
                </a:tc>
                <a:tc>
                  <a:txBody>
                    <a:bodyPr/>
                    <a:lstStyle/>
                    <a:p>
                      <a:endParaRPr lang="en-US" dirty="0"/>
                    </a:p>
                  </a:txBody>
                  <a:tcPr/>
                </a:tc>
                <a:tc>
                  <a:txBody>
                    <a:bodyPr/>
                    <a:lstStyle/>
                    <a:p>
                      <a:endParaRPr lang="en-US"/>
                    </a:p>
                  </a:txBody>
                  <a:tcPr/>
                </a:tc>
                <a:tc>
                  <a:txBody>
                    <a:bodyPr/>
                    <a:lstStyle/>
                    <a:p>
                      <a:r>
                        <a:rPr lang="en-US" dirty="0"/>
                        <a:t>Digital Marketing</a:t>
                      </a:r>
                    </a:p>
                  </a:txBody>
                  <a:tcPr/>
                </a:tc>
                <a:extLst>
                  <a:ext uri="{0D108BD9-81ED-4DB2-BD59-A6C34878D82A}">
                    <a16:rowId xmlns:a16="http://schemas.microsoft.com/office/drawing/2014/main" val="4199010139"/>
                  </a:ext>
                </a:extLst>
              </a:tr>
              <a:tr h="509189">
                <a:tc>
                  <a:txBody>
                    <a:bodyPr/>
                    <a:lstStyle/>
                    <a:p>
                      <a:r>
                        <a:rPr lang="en-US" dirty="0" err="1"/>
                        <a:t>Devansh</a:t>
                      </a:r>
                      <a:endParaRPr lang="en-US" dirty="0"/>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Digital Marketing</a:t>
                      </a:r>
                    </a:p>
                  </a:txBody>
                  <a:tcPr/>
                </a:tc>
                <a:extLst>
                  <a:ext uri="{0D108BD9-81ED-4DB2-BD59-A6C34878D82A}">
                    <a16:rowId xmlns:a16="http://schemas.microsoft.com/office/drawing/2014/main" val="1558927423"/>
                  </a:ext>
                </a:extLst>
              </a:tr>
            </a:tbl>
          </a:graphicData>
        </a:graphic>
      </p:graphicFrame>
      <p:sp>
        <p:nvSpPr>
          <p:cNvPr id="6" name="Rectangle 5">
            <a:extLst>
              <a:ext uri="{FF2B5EF4-FFF2-40B4-BE49-F238E27FC236}">
                <a16:creationId xmlns:a16="http://schemas.microsoft.com/office/drawing/2014/main" id="{177D89D2-5626-D14A-A800-133CBCBB6BEF}"/>
              </a:ext>
            </a:extLst>
          </p:cNvPr>
          <p:cNvSpPr/>
          <p:nvPr/>
        </p:nvSpPr>
        <p:spPr>
          <a:xfrm>
            <a:off x="9924511" y="729658"/>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16554588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B0FD68-E835-3D8C-C46F-57159362C47B}"/>
              </a:ext>
            </a:extLst>
          </p:cNvPr>
          <p:cNvSpPr>
            <a:spLocks noGrp="1"/>
          </p:cNvSpPr>
          <p:nvPr>
            <p:ph type="title"/>
          </p:nvPr>
        </p:nvSpPr>
        <p:spPr/>
        <p:txBody>
          <a:bodyPr/>
          <a:lstStyle/>
          <a:p>
            <a:r>
              <a:rPr lang="en-US" dirty="0"/>
              <a:t>Introduction to Tracks </a:t>
            </a:r>
          </a:p>
        </p:txBody>
      </p:sp>
      <p:sp>
        <p:nvSpPr>
          <p:cNvPr id="3" name="Content Placeholder 2">
            <a:extLst>
              <a:ext uri="{FF2B5EF4-FFF2-40B4-BE49-F238E27FC236}">
                <a16:creationId xmlns:a16="http://schemas.microsoft.com/office/drawing/2014/main" id="{277AC4F6-68A4-82C4-3501-869FE23981A8}"/>
              </a:ext>
            </a:extLst>
          </p:cNvPr>
          <p:cNvSpPr>
            <a:spLocks noGrp="1"/>
          </p:cNvSpPr>
          <p:nvPr>
            <p:ph sz="half" idx="1"/>
          </p:nvPr>
        </p:nvSpPr>
        <p:spPr>
          <a:xfrm>
            <a:off x="411478" y="2228003"/>
            <a:ext cx="5592105" cy="4002109"/>
          </a:xfrm>
        </p:spPr>
        <p:txBody>
          <a:bodyPr>
            <a:normAutofit/>
          </a:bodyPr>
          <a:lstStyle/>
          <a:p>
            <a:pPr marL="342900" indent="-342900">
              <a:buFont typeface="+mj-lt"/>
              <a:buAutoNum type="arabicPeriod"/>
            </a:pPr>
            <a:r>
              <a:rPr lang="en-IN" b="1" dirty="0"/>
              <a:t>Non-Tech Track</a:t>
            </a:r>
            <a:r>
              <a:rPr lang="en-IN" dirty="0"/>
              <a:t>: Business professionals, product managers, marketers, entrepreneurs, and AI enthusiasts with no or minimal technical background.</a:t>
            </a:r>
          </a:p>
          <a:p>
            <a:pPr marL="342900" indent="-342900">
              <a:buFont typeface="+mj-lt"/>
              <a:buAutoNum type="arabicPeriod"/>
            </a:pPr>
            <a:r>
              <a:rPr lang="en-IN" b="1" dirty="0"/>
              <a:t>Tech – ML Track</a:t>
            </a:r>
            <a:r>
              <a:rPr lang="en-IN" dirty="0"/>
              <a:t>: Data scientists, software developers, data analysts, and engineers who want to learn about machine learning and its practical applications.</a:t>
            </a:r>
          </a:p>
          <a:p>
            <a:pPr marL="342900" indent="-342900">
              <a:buFont typeface="+mj-lt"/>
              <a:buAutoNum type="arabicPeriod"/>
            </a:pPr>
            <a:r>
              <a:rPr lang="en-IN" b="1" dirty="0"/>
              <a:t>Tech – Foundation Models</a:t>
            </a:r>
            <a:r>
              <a:rPr lang="en-IN" dirty="0"/>
              <a:t>: AI researchers, advanced data scientists, NLP engineers, and AI/ML engineers with a focus on large-scale language models and deep learning technologies.</a:t>
            </a:r>
            <a:endParaRPr lang="en-US" dirty="0"/>
          </a:p>
          <a:p>
            <a:endParaRPr lang="en-US" dirty="0"/>
          </a:p>
        </p:txBody>
      </p:sp>
      <p:graphicFrame>
        <p:nvGraphicFramePr>
          <p:cNvPr id="7" name="Content Placeholder 6">
            <a:extLst>
              <a:ext uri="{FF2B5EF4-FFF2-40B4-BE49-F238E27FC236}">
                <a16:creationId xmlns:a16="http://schemas.microsoft.com/office/drawing/2014/main" id="{18E07DDB-5AD6-8797-2D98-EF264B4FC1AE}"/>
              </a:ext>
            </a:extLst>
          </p:cNvPr>
          <p:cNvGraphicFramePr>
            <a:graphicFrameLocks noGrp="1"/>
          </p:cNvGraphicFramePr>
          <p:nvPr>
            <p:ph sz="half" idx="2"/>
            <p:extLst>
              <p:ext uri="{D42A27DB-BD31-4B8C-83A1-F6EECF244321}">
                <p14:modId xmlns:p14="http://schemas.microsoft.com/office/powerpoint/2010/main" val="1061595225"/>
              </p:ext>
            </p:extLst>
          </p:nvPr>
        </p:nvGraphicFramePr>
        <p:xfrm>
          <a:off x="6539595" y="1886486"/>
          <a:ext cx="5193792" cy="4081628"/>
        </p:xfrm>
        <a:graphic>
          <a:graphicData uri="http://schemas.openxmlformats.org/drawingml/2006/table">
            <a:tbl>
              <a:tblPr firstRow="1" bandRow="1">
                <a:tableStyleId>{5C22544A-7EE6-4342-B048-85BDC9FD1C3A}</a:tableStyleId>
              </a:tblPr>
              <a:tblGrid>
                <a:gridCol w="1298448">
                  <a:extLst>
                    <a:ext uri="{9D8B030D-6E8A-4147-A177-3AD203B41FA5}">
                      <a16:colId xmlns:a16="http://schemas.microsoft.com/office/drawing/2014/main" val="2455372008"/>
                    </a:ext>
                  </a:extLst>
                </a:gridCol>
                <a:gridCol w="1298448">
                  <a:extLst>
                    <a:ext uri="{9D8B030D-6E8A-4147-A177-3AD203B41FA5}">
                      <a16:colId xmlns:a16="http://schemas.microsoft.com/office/drawing/2014/main" val="125082725"/>
                    </a:ext>
                  </a:extLst>
                </a:gridCol>
                <a:gridCol w="1298448">
                  <a:extLst>
                    <a:ext uri="{9D8B030D-6E8A-4147-A177-3AD203B41FA5}">
                      <a16:colId xmlns:a16="http://schemas.microsoft.com/office/drawing/2014/main" val="3716610539"/>
                    </a:ext>
                  </a:extLst>
                </a:gridCol>
                <a:gridCol w="1298448">
                  <a:extLst>
                    <a:ext uri="{9D8B030D-6E8A-4147-A177-3AD203B41FA5}">
                      <a16:colId xmlns:a16="http://schemas.microsoft.com/office/drawing/2014/main" val="1040685250"/>
                    </a:ext>
                  </a:extLst>
                </a:gridCol>
              </a:tblGrid>
              <a:tr h="442090">
                <a:tc>
                  <a:txBody>
                    <a:bodyPr/>
                    <a:lstStyle/>
                    <a:p>
                      <a:r>
                        <a:rPr lang="en-US" dirty="0"/>
                        <a:t>Track</a:t>
                      </a:r>
                    </a:p>
                  </a:txBody>
                  <a:tcPr/>
                </a:tc>
                <a:tc>
                  <a:txBody>
                    <a:bodyPr/>
                    <a:lstStyle/>
                    <a:p>
                      <a:r>
                        <a:rPr lang="en-US" dirty="0"/>
                        <a:t>Frequency </a:t>
                      </a:r>
                    </a:p>
                  </a:txBody>
                  <a:tcPr/>
                </a:tc>
                <a:tc>
                  <a:txBody>
                    <a:bodyPr/>
                    <a:lstStyle/>
                    <a:p>
                      <a:r>
                        <a:rPr lang="en-US" dirty="0"/>
                        <a:t>Total Sessions</a:t>
                      </a:r>
                    </a:p>
                  </a:txBody>
                  <a:tcPr/>
                </a:tc>
                <a:tc>
                  <a:txBody>
                    <a:bodyPr/>
                    <a:lstStyle/>
                    <a:p>
                      <a:r>
                        <a:rPr lang="en-US" dirty="0"/>
                        <a:t>Time</a:t>
                      </a:r>
                    </a:p>
                  </a:txBody>
                  <a:tcPr/>
                </a:tc>
                <a:extLst>
                  <a:ext uri="{0D108BD9-81ED-4DB2-BD59-A6C34878D82A}">
                    <a16:rowId xmlns:a16="http://schemas.microsoft.com/office/drawing/2014/main" val="4240895053"/>
                  </a:ext>
                </a:extLst>
              </a:tr>
              <a:tr h="934357">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Non-Tech Track</a:t>
                      </a:r>
                    </a:p>
                    <a:p>
                      <a:endParaRPr lang="en-US" dirty="0"/>
                    </a:p>
                  </a:txBody>
                  <a:tcPr/>
                </a:tc>
                <a:tc>
                  <a:txBody>
                    <a:bodyPr/>
                    <a:lstStyle/>
                    <a:p>
                      <a:r>
                        <a:rPr lang="en-US" dirty="0"/>
                        <a:t>Quarterly once</a:t>
                      </a:r>
                    </a:p>
                  </a:txBody>
                  <a:tcPr/>
                </a:tc>
                <a:tc>
                  <a:txBody>
                    <a:bodyPr/>
                    <a:lstStyle/>
                    <a:p>
                      <a:r>
                        <a:rPr lang="en-US" dirty="0"/>
                        <a:t>4</a:t>
                      </a:r>
                    </a:p>
                  </a:txBody>
                  <a:tcPr/>
                </a:tc>
                <a:tc>
                  <a:txBody>
                    <a:bodyPr/>
                    <a:lstStyle/>
                    <a:p>
                      <a:r>
                        <a:rPr lang="en-US" dirty="0"/>
                        <a:t>1-2 </a:t>
                      </a:r>
                      <a:r>
                        <a:rPr lang="en-US" dirty="0" err="1"/>
                        <a:t>hrs</a:t>
                      </a:r>
                      <a:endParaRPr lang="en-US" dirty="0"/>
                    </a:p>
                  </a:txBody>
                  <a:tcPr/>
                </a:tc>
                <a:extLst>
                  <a:ext uri="{0D108BD9-81ED-4DB2-BD59-A6C34878D82A}">
                    <a16:rowId xmlns:a16="http://schemas.microsoft.com/office/drawing/2014/main" val="3040983208"/>
                  </a:ext>
                </a:extLst>
              </a:tr>
              <a:tr h="1090083">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Tech – ML Track</a:t>
                      </a:r>
                    </a:p>
                    <a:p>
                      <a:endParaRPr lang="en-US" dirty="0"/>
                    </a:p>
                  </a:txBody>
                  <a:tcPr/>
                </a:tc>
                <a:tc>
                  <a:txBody>
                    <a:bodyPr/>
                    <a:lstStyle/>
                    <a:p>
                      <a:r>
                        <a:rPr lang="en-US" dirty="0"/>
                        <a:t>Every First Saturday of the month</a:t>
                      </a:r>
                    </a:p>
                  </a:txBody>
                  <a:tcPr/>
                </a:tc>
                <a:tc>
                  <a:txBody>
                    <a:bodyPr/>
                    <a:lstStyle/>
                    <a:p>
                      <a:r>
                        <a:rPr lang="en-US" dirty="0"/>
                        <a:t>12</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2 </a:t>
                      </a:r>
                      <a:r>
                        <a:rPr lang="en-US" dirty="0" err="1"/>
                        <a:t>hrs</a:t>
                      </a:r>
                      <a:endParaRPr lang="en-US" dirty="0"/>
                    </a:p>
                    <a:p>
                      <a:endParaRPr lang="en-US" dirty="0"/>
                    </a:p>
                  </a:txBody>
                  <a:tcPr/>
                </a:tc>
                <a:extLst>
                  <a:ext uri="{0D108BD9-81ED-4DB2-BD59-A6C34878D82A}">
                    <a16:rowId xmlns:a16="http://schemas.microsoft.com/office/drawing/2014/main" val="2925434728"/>
                  </a:ext>
                </a:extLst>
              </a:tr>
              <a:tr h="1417108">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Tech – </a:t>
                      </a:r>
                      <a:r>
                        <a:rPr lang="en-IN" dirty="0"/>
                        <a:t>Foundation Models</a:t>
                      </a:r>
                    </a:p>
                    <a:p>
                      <a:endParaRPr lang="en-US"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Every First Saturday of the month</a:t>
                      </a:r>
                    </a:p>
                    <a:p>
                      <a:endParaRPr lang="en-US" dirty="0"/>
                    </a:p>
                  </a:txBody>
                  <a:tcPr/>
                </a:tc>
                <a:tc>
                  <a:txBody>
                    <a:bodyPr/>
                    <a:lstStyle/>
                    <a:p>
                      <a:r>
                        <a:rPr lang="en-US" dirty="0"/>
                        <a:t>12</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2 </a:t>
                      </a:r>
                      <a:r>
                        <a:rPr lang="en-US" dirty="0" err="1"/>
                        <a:t>hrs</a:t>
                      </a:r>
                      <a:endParaRPr lang="en-US" dirty="0"/>
                    </a:p>
                    <a:p>
                      <a:endParaRPr lang="en-US" dirty="0"/>
                    </a:p>
                  </a:txBody>
                  <a:tcPr/>
                </a:tc>
                <a:extLst>
                  <a:ext uri="{0D108BD9-81ED-4DB2-BD59-A6C34878D82A}">
                    <a16:rowId xmlns:a16="http://schemas.microsoft.com/office/drawing/2014/main" val="810748082"/>
                  </a:ext>
                </a:extLst>
              </a:tr>
            </a:tbl>
          </a:graphicData>
        </a:graphic>
      </p:graphicFrame>
      <p:sp>
        <p:nvSpPr>
          <p:cNvPr id="8" name="Rectangle 7">
            <a:extLst>
              <a:ext uri="{FF2B5EF4-FFF2-40B4-BE49-F238E27FC236}">
                <a16:creationId xmlns:a16="http://schemas.microsoft.com/office/drawing/2014/main" id="{E214C194-BF62-F5F7-F465-D14FD58CC9D3}"/>
              </a:ext>
            </a:extLst>
          </p:cNvPr>
          <p:cNvSpPr/>
          <p:nvPr/>
        </p:nvSpPr>
        <p:spPr>
          <a:xfrm>
            <a:off x="9924511" y="729658"/>
            <a:ext cx="1686296" cy="767338"/>
          </a:xfrm>
          <a:prstGeom prst="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Kavitha</a:t>
            </a:r>
          </a:p>
        </p:txBody>
      </p:sp>
    </p:spTree>
    <p:extLst>
      <p:ext uri="{BB962C8B-B14F-4D97-AF65-F5344CB8AC3E}">
        <p14:creationId xmlns:p14="http://schemas.microsoft.com/office/powerpoint/2010/main" val="609825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073B88-A4D5-113A-B179-66C303678596}"/>
              </a:ext>
            </a:extLst>
          </p:cNvPr>
          <p:cNvSpPr>
            <a:spLocks noGrp="1"/>
          </p:cNvSpPr>
          <p:nvPr>
            <p:ph type="title"/>
          </p:nvPr>
        </p:nvSpPr>
        <p:spPr/>
        <p:txBody>
          <a:bodyPr>
            <a:normAutofit/>
          </a:bodyPr>
          <a:lstStyle/>
          <a:p>
            <a:r>
              <a:rPr lang="en-IN" sz="2800" b="1" dirty="0">
                <a:effectLst/>
                <a:latin typeface="Times New Roman" panose="02020603050405020304" pitchFamily="18" charset="0"/>
                <a:ea typeface="Times New Roman" panose="02020603050405020304" pitchFamily="18" charset="0"/>
              </a:rPr>
              <a:t>Responsibilities of the lead and co-lead for each track.</a:t>
            </a:r>
            <a:endParaRPr lang="en-US" dirty="0"/>
          </a:p>
        </p:txBody>
      </p:sp>
      <p:sp>
        <p:nvSpPr>
          <p:cNvPr id="3" name="Content Placeholder 2">
            <a:extLst>
              <a:ext uri="{FF2B5EF4-FFF2-40B4-BE49-F238E27FC236}">
                <a16:creationId xmlns:a16="http://schemas.microsoft.com/office/drawing/2014/main" id="{7B71A2C1-4E99-8C94-93D2-0B0C339F1BA5}"/>
              </a:ext>
            </a:extLst>
          </p:cNvPr>
          <p:cNvSpPr>
            <a:spLocks noGrp="1"/>
          </p:cNvSpPr>
          <p:nvPr>
            <p:ph sz="half" idx="1"/>
          </p:nvPr>
        </p:nvSpPr>
        <p:spPr/>
        <p:txBody>
          <a:bodyPr>
            <a:normAutofit fontScale="85000" lnSpcReduction="20000"/>
          </a:bodyPr>
          <a:lstStyle/>
          <a:p>
            <a:pPr marL="0" indent="0">
              <a:buNone/>
            </a:pPr>
            <a:r>
              <a:rPr lang="en-IN" sz="1200" b="1" dirty="0">
                <a:effectLst/>
                <a:latin typeface="Times New Roman" panose="02020603050405020304" pitchFamily="18" charset="0"/>
                <a:ea typeface="Times New Roman" panose="02020603050405020304" pitchFamily="18" charset="0"/>
              </a:rPr>
              <a:t> </a:t>
            </a:r>
            <a:endParaRPr lang="en-IN" sz="1200" dirty="0">
              <a:effectLst/>
              <a:latin typeface="Times New Roman" panose="02020603050405020304" pitchFamily="18" charset="0"/>
              <a:ea typeface="Times New Roman" panose="02020603050405020304" pitchFamily="18" charset="0"/>
            </a:endParaRPr>
          </a:p>
          <a:p>
            <a:pPr marL="342900" lvl="0" indent="-342900">
              <a:lnSpc>
                <a:spcPct val="115000"/>
              </a:lnSpc>
              <a:buFont typeface="+mj-lt"/>
              <a:buAutoNum type="arabicPeriod"/>
            </a:pPr>
            <a:r>
              <a:rPr lang="en-IN" sz="1200" b="1" kern="100" dirty="0">
                <a:effectLst/>
                <a:latin typeface="Calibri" panose="020F0502020204030204" pitchFamily="34" charset="0"/>
                <a:ea typeface="Times New Roman" panose="02020603050405020304" pitchFamily="18" charset="0"/>
                <a:cs typeface="Tunga" panose="020B0502040204020203" pitchFamily="34" charset="0"/>
              </a:rPr>
              <a:t>Overall Project Management</a:t>
            </a:r>
            <a:r>
              <a:rPr lang="en-IN" sz="1200" kern="100" dirty="0">
                <a:effectLst/>
                <a:latin typeface="Calibri" panose="020F0502020204030204" pitchFamily="34" charset="0"/>
                <a:ea typeface="Times New Roman" panose="02020603050405020304" pitchFamily="18" charset="0"/>
                <a:cs typeface="Tunga" panose="020B0502040204020203" pitchFamily="34" charset="0"/>
              </a:rPr>
              <a:t>:</a:t>
            </a:r>
          </a:p>
          <a:p>
            <a:pPr marL="742950" lvl="1" indent="-285750">
              <a:lnSpc>
                <a:spcPct val="115000"/>
              </a:lnSpc>
              <a:buFont typeface="+mj-lt"/>
              <a:buAutoNum type="alphaLcPeriod"/>
            </a:pPr>
            <a:r>
              <a:rPr lang="en-IN" sz="1200" kern="100" dirty="0">
                <a:effectLst/>
                <a:latin typeface="Calibri" panose="020F0502020204030204" pitchFamily="34" charset="0"/>
                <a:ea typeface="Calibri" panose="020F0502020204030204" pitchFamily="34" charset="0"/>
                <a:cs typeface="Tunga" panose="020B0502040204020203" pitchFamily="34" charset="0"/>
              </a:rPr>
              <a:t>Ensure that all sessions and topics are aligned with the larger goal of the 12-month project.</a:t>
            </a:r>
          </a:p>
          <a:p>
            <a:pPr marL="742950" lvl="1" indent="-285750">
              <a:lnSpc>
                <a:spcPct val="115000"/>
              </a:lnSpc>
              <a:buFont typeface="+mj-lt"/>
              <a:buAutoNum type="alphaLcPeriod"/>
            </a:pPr>
            <a:r>
              <a:rPr lang="en-IN" sz="1200" kern="100" dirty="0">
                <a:effectLst/>
                <a:latin typeface="Calibri" panose="020F0502020204030204" pitchFamily="34" charset="0"/>
                <a:ea typeface="Calibri" panose="020F0502020204030204" pitchFamily="34" charset="0"/>
                <a:cs typeface="Tunga" panose="020B0502040204020203" pitchFamily="34" charset="0"/>
              </a:rPr>
              <a:t>Set and communicate deadlines for content preparation, speaker readiness, and any follow-up tasks.</a:t>
            </a:r>
          </a:p>
          <a:p>
            <a:pPr marL="742950" lvl="1" indent="-285750">
              <a:lnSpc>
                <a:spcPct val="115000"/>
              </a:lnSpc>
              <a:buFont typeface="+mj-lt"/>
              <a:buAutoNum type="alphaLcPeriod"/>
            </a:pPr>
            <a:r>
              <a:rPr lang="en-IN" sz="1200" kern="100" dirty="0">
                <a:effectLst/>
                <a:latin typeface="Calibri" panose="020F0502020204030204" pitchFamily="34" charset="0"/>
                <a:ea typeface="Calibri" panose="020F0502020204030204" pitchFamily="34" charset="0"/>
                <a:cs typeface="Tunga" panose="020B0502040204020203" pitchFamily="34" charset="0"/>
              </a:rPr>
              <a:t>Track the progress of the roadmap, ensuring that the sessions are scheduled, the speakers are prepared, and the content is delivered on time.</a:t>
            </a:r>
          </a:p>
          <a:p>
            <a:pPr marL="742950" lvl="1" indent="-285750">
              <a:lnSpc>
                <a:spcPct val="115000"/>
              </a:lnSpc>
              <a:buFont typeface="+mj-lt"/>
              <a:buAutoNum type="alphaLcPeriod"/>
            </a:pPr>
            <a:r>
              <a:rPr lang="en-IN" sz="1200" kern="100" dirty="0">
                <a:effectLst/>
                <a:latin typeface="Calibri" panose="020F0502020204030204" pitchFamily="34" charset="0"/>
                <a:ea typeface="Calibri" panose="020F0502020204030204" pitchFamily="34" charset="0"/>
                <a:cs typeface="Tunga" panose="020B0502040204020203" pitchFamily="34" charset="0"/>
              </a:rPr>
              <a:t>Monitor and track participant progress across the sessions</a:t>
            </a:r>
          </a:p>
          <a:p>
            <a:pPr marL="342900" lvl="0" indent="-342900">
              <a:lnSpc>
                <a:spcPct val="115000"/>
              </a:lnSpc>
              <a:buFont typeface="+mj-lt"/>
              <a:buAutoNum type="arabicPeriod"/>
            </a:pPr>
            <a:r>
              <a:rPr lang="en-IN" sz="1200" b="1" kern="100" dirty="0">
                <a:effectLst/>
                <a:latin typeface="Calibri" panose="020F0502020204030204" pitchFamily="34" charset="0"/>
                <a:ea typeface="Times New Roman" panose="02020603050405020304" pitchFamily="18" charset="0"/>
                <a:cs typeface="Tunga" panose="020B0502040204020203" pitchFamily="34" charset="0"/>
              </a:rPr>
              <a:t>Content &amp; Curriculum Verification</a:t>
            </a:r>
            <a:r>
              <a:rPr lang="en-IN" sz="1200" kern="100" dirty="0">
                <a:effectLst/>
                <a:latin typeface="Calibri" panose="020F0502020204030204" pitchFamily="34" charset="0"/>
                <a:ea typeface="Times New Roman" panose="02020603050405020304" pitchFamily="18" charset="0"/>
                <a:cs typeface="Tunga" panose="020B0502040204020203" pitchFamily="34" charset="0"/>
              </a:rPr>
              <a:t>:</a:t>
            </a:r>
          </a:p>
          <a:p>
            <a:pPr marL="742950" lvl="1" indent="-285750">
              <a:lnSpc>
                <a:spcPct val="115000"/>
              </a:lnSpc>
              <a:buFont typeface="+mj-lt"/>
              <a:buAutoNum type="alphaLcPeriod"/>
            </a:pPr>
            <a:r>
              <a:rPr lang="en-IN" sz="1200" kern="100" dirty="0">
                <a:effectLst/>
                <a:latin typeface="Calibri" panose="020F0502020204030204" pitchFamily="34" charset="0"/>
                <a:ea typeface="Calibri" panose="020F0502020204030204" pitchFamily="34" charset="0"/>
                <a:cs typeface="Tunga" panose="020B0502040204020203" pitchFamily="34" charset="0"/>
              </a:rPr>
              <a:t>Ensure the content is comprehensive and consistent across all sessions, integrating real-world applications, mathematical explanations, and practical demonstrations.</a:t>
            </a:r>
          </a:p>
          <a:p>
            <a:pPr marL="742950" lvl="1" indent="-285750">
              <a:lnSpc>
                <a:spcPct val="115000"/>
              </a:lnSpc>
              <a:buFont typeface="+mj-lt"/>
              <a:buAutoNum type="alphaLcPeriod"/>
            </a:pPr>
            <a:r>
              <a:rPr lang="en-IN" sz="1200" kern="100" dirty="0">
                <a:effectLst/>
                <a:latin typeface="Calibri" panose="020F0502020204030204" pitchFamily="34" charset="0"/>
                <a:ea typeface="Calibri" panose="020F0502020204030204" pitchFamily="34" charset="0"/>
                <a:cs typeface="Tunga" panose="020B0502040204020203" pitchFamily="34" charset="0"/>
              </a:rPr>
              <a:t>Oversee that each speaker follows the structured format (Concept - Application - Mathematical - Notebook) for their respective sessions.</a:t>
            </a:r>
          </a:p>
          <a:p>
            <a:pPr marL="742950" lvl="1" indent="-285750">
              <a:lnSpc>
                <a:spcPct val="115000"/>
              </a:lnSpc>
              <a:buFont typeface="+mj-lt"/>
              <a:buAutoNum type="alphaLcPeriod"/>
            </a:pPr>
            <a:r>
              <a:rPr lang="en-IN" sz="1200" kern="100" dirty="0">
                <a:effectLst/>
                <a:latin typeface="Calibri" panose="020F0502020204030204" pitchFamily="34" charset="0"/>
                <a:ea typeface="Calibri" panose="020F0502020204030204" pitchFamily="34" charset="0"/>
                <a:cs typeface="Tunga" panose="020B0502040204020203" pitchFamily="34" charset="0"/>
              </a:rPr>
              <a:t>Help speakers by providing guidance on how to break down complex AI concepts into layman’s terms, ensuring clarity for the audience</a:t>
            </a:r>
          </a:p>
          <a:p>
            <a:endParaRPr lang="en-US" dirty="0"/>
          </a:p>
        </p:txBody>
      </p:sp>
      <p:sp>
        <p:nvSpPr>
          <p:cNvPr id="4" name="Content Placeholder 3">
            <a:extLst>
              <a:ext uri="{FF2B5EF4-FFF2-40B4-BE49-F238E27FC236}">
                <a16:creationId xmlns:a16="http://schemas.microsoft.com/office/drawing/2014/main" id="{75A55DD9-7EB4-4620-79EE-A51C18E01833}"/>
              </a:ext>
            </a:extLst>
          </p:cNvPr>
          <p:cNvSpPr>
            <a:spLocks noGrp="1"/>
          </p:cNvSpPr>
          <p:nvPr>
            <p:ph sz="half" idx="2"/>
          </p:nvPr>
        </p:nvSpPr>
        <p:spPr/>
        <p:txBody>
          <a:bodyPr>
            <a:normAutofit fontScale="85000" lnSpcReduction="20000"/>
          </a:bodyPr>
          <a:lstStyle/>
          <a:p>
            <a:pPr marL="342900" lvl="0" indent="-342900">
              <a:lnSpc>
                <a:spcPct val="115000"/>
              </a:lnSpc>
              <a:buFont typeface="+mj-lt"/>
              <a:buAutoNum type="arabicPeriod"/>
            </a:pPr>
            <a:r>
              <a:rPr lang="en-IN" sz="1200" b="1" kern="100" dirty="0">
                <a:effectLst/>
                <a:latin typeface="Calibri" panose="020F0502020204030204" pitchFamily="34" charset="0"/>
                <a:ea typeface="Times New Roman" panose="02020603050405020304" pitchFamily="18" charset="0"/>
                <a:cs typeface="Tunga" panose="020B0502040204020203" pitchFamily="34" charset="0"/>
              </a:rPr>
              <a:t>Speaker Support &amp; Coordination</a:t>
            </a:r>
            <a:endParaRPr lang="en-IN" sz="1200" kern="100" dirty="0">
              <a:effectLst/>
              <a:latin typeface="Calibri" panose="020F0502020204030204" pitchFamily="34" charset="0"/>
              <a:ea typeface="Times New Roman" panose="02020603050405020304" pitchFamily="18" charset="0"/>
              <a:cs typeface="Tunga" panose="020B0502040204020203" pitchFamily="34" charset="0"/>
            </a:endParaRPr>
          </a:p>
          <a:p>
            <a:pPr marL="742950" lvl="1" indent="-285750">
              <a:lnSpc>
                <a:spcPct val="115000"/>
              </a:lnSpc>
              <a:buFont typeface="+mj-lt"/>
              <a:buAutoNum type="alphaLcPeriod"/>
            </a:pPr>
            <a:r>
              <a:rPr lang="en-IN" sz="1200" kern="100" dirty="0">
                <a:effectLst/>
                <a:latin typeface="Calibri" panose="020F0502020204030204" pitchFamily="34" charset="0"/>
                <a:ea typeface="Calibri" panose="020F0502020204030204" pitchFamily="34" charset="0"/>
                <a:cs typeface="Tunga" panose="020B0502040204020203" pitchFamily="34" charset="0"/>
              </a:rPr>
              <a:t>Act as the main point of contact for each session’s speaker to offer assistance where needed (e.g., PPT creation, demo preparation).</a:t>
            </a:r>
          </a:p>
          <a:p>
            <a:pPr marL="742950" lvl="1" indent="-285750">
              <a:lnSpc>
                <a:spcPct val="115000"/>
              </a:lnSpc>
              <a:buFont typeface="+mj-lt"/>
              <a:buAutoNum type="alphaLcPeriod"/>
            </a:pPr>
            <a:r>
              <a:rPr lang="en-IN" sz="1200" kern="100" dirty="0">
                <a:effectLst/>
                <a:latin typeface="Calibri" panose="020F0502020204030204" pitchFamily="34" charset="0"/>
                <a:ea typeface="Calibri" panose="020F0502020204030204" pitchFamily="34" charset="0"/>
                <a:cs typeface="Tunga" panose="020B0502040204020203" pitchFamily="34" charset="0"/>
              </a:rPr>
              <a:t>Ensure that all session content is peer-reviewed or checked for consistency before delivery.</a:t>
            </a:r>
          </a:p>
          <a:p>
            <a:pPr marL="742950" lvl="1" indent="-285750">
              <a:lnSpc>
                <a:spcPct val="115000"/>
              </a:lnSpc>
              <a:spcAft>
                <a:spcPts val="800"/>
              </a:spcAft>
              <a:buFont typeface="+mj-lt"/>
              <a:buAutoNum type="alphaLcPeriod"/>
            </a:pPr>
            <a:r>
              <a:rPr lang="en-IN" sz="1200" kern="100" dirty="0">
                <a:effectLst/>
                <a:latin typeface="Calibri" panose="020F0502020204030204" pitchFamily="34" charset="0"/>
                <a:ea typeface="Calibri" panose="020F0502020204030204" pitchFamily="34" charset="0"/>
                <a:cs typeface="Tunga" panose="020B0502040204020203" pitchFamily="34" charset="0"/>
              </a:rPr>
              <a:t>Help align the individual speakers with the broader project goals.</a:t>
            </a:r>
          </a:p>
          <a:p>
            <a:endParaRPr lang="en-US" dirty="0"/>
          </a:p>
        </p:txBody>
      </p:sp>
    </p:spTree>
    <p:extLst>
      <p:ext uri="{BB962C8B-B14F-4D97-AF65-F5344CB8AC3E}">
        <p14:creationId xmlns:p14="http://schemas.microsoft.com/office/powerpoint/2010/main" val="3423245913"/>
      </p:ext>
    </p:extLst>
  </p:cSld>
  <p:clrMapOvr>
    <a:masterClrMapping/>
  </p:clrMapOvr>
</p:sld>
</file>

<file path=ppt/theme/theme1.xml><?xml version="1.0" encoding="utf-8"?>
<a:theme xmlns:a="http://schemas.openxmlformats.org/drawingml/2006/main" name="Custom">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tf56390039_win32_fixed.potx" id="{08D75CB0-AD9B-4834-8559-901094BB0ABE}" vid="{3B3EDB20-B381-4B6C-99AC-7C5CDA2B40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7" ma:contentTypeDescription="Create a new document." ma:contentTypeScope="" ma:versionID="c6f9a84f66a9c8b9a21755b9ffafb94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27df39e3e7036dff54f89ddd5805ce72"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92209EB-3212-4116-B574-D1F56C7C492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791575F-4C21-47C4-8D13-EB9BE66B536F}">
  <ds:schemaRefs>
    <ds:schemaRef ds:uri="http://schemas.microsoft.com/office/2006/documentManagement/types"/>
    <ds:schemaRef ds:uri="http://schemas.openxmlformats.org/package/2006/metadata/core-properties"/>
    <ds:schemaRef ds:uri="16c05727-aa75-4e4a-9b5f-8a80a1165891"/>
    <ds:schemaRef ds:uri="http://www.w3.org/XML/1998/namespace"/>
    <ds:schemaRef ds:uri="http://purl.org/dc/elements/1.1/"/>
    <ds:schemaRef ds:uri="http://purl.org/dc/terms/"/>
    <ds:schemaRef ds:uri="71af3243-3dd4-4a8d-8c0d-dd76da1f02a5"/>
    <ds:schemaRef ds:uri="http://schemas.microsoft.com/sharepoint/v3"/>
    <ds:schemaRef ds:uri="http://schemas.microsoft.com/office/2006/metadata/properties"/>
    <ds:schemaRef ds:uri="http://purl.org/dc/dcmitype/"/>
    <ds:schemaRef ds:uri="http://schemas.microsoft.com/office/infopath/2007/PartnerControls"/>
    <ds:schemaRef ds:uri="230e9df3-be65-4c73-a93b-d1236ebd677e"/>
  </ds:schemaRefs>
</ds:datastoreItem>
</file>

<file path=customXml/itemProps3.xml><?xml version="1.0" encoding="utf-8"?>
<ds:datastoreItem xmlns:ds="http://schemas.openxmlformats.org/officeDocument/2006/customXml" ds:itemID="{342D3C2F-55A5-48C0-9D5A-95C7FF0389D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Tech design</Template>
  <TotalTime>5634</TotalTime>
  <Words>4935</Words>
  <Application>Microsoft Office PowerPoint</Application>
  <PresentationFormat>Widescreen</PresentationFormat>
  <Paragraphs>637</Paragraphs>
  <Slides>40</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40</vt:i4>
      </vt:variant>
    </vt:vector>
  </HeadingPairs>
  <TitlesOfParts>
    <vt:vector size="48" baseType="lpstr">
      <vt:lpstr>Arial</vt:lpstr>
      <vt:lpstr>Calibri</vt:lpstr>
      <vt:lpstr>Gill Sans MT</vt:lpstr>
      <vt:lpstr>Segoe UI</vt:lpstr>
      <vt:lpstr>Times New Roman</vt:lpstr>
      <vt:lpstr>Wingdings</vt:lpstr>
      <vt:lpstr>Wingdings 2</vt:lpstr>
      <vt:lpstr>Custom</vt:lpstr>
      <vt:lpstr>LIB-AI Roadmap</vt:lpstr>
      <vt:lpstr>AgENDA</vt:lpstr>
      <vt:lpstr>LIB-AI Goals and Vision</vt:lpstr>
      <vt:lpstr>TECH BASIC</vt:lpstr>
      <vt:lpstr>Volunteers chart</vt:lpstr>
      <vt:lpstr>Tech Track Session Speakers</vt:lpstr>
      <vt:lpstr>Organizing &amp; Market Team</vt:lpstr>
      <vt:lpstr>Introduction to Tracks </vt:lpstr>
      <vt:lpstr>Responsibilities of the lead and co-lead for each track.</vt:lpstr>
      <vt:lpstr>Structure of each session</vt:lpstr>
      <vt:lpstr>Track Outcomes</vt:lpstr>
      <vt:lpstr>Non-Tech Track </vt:lpstr>
      <vt:lpstr>Tech – ML Track</vt:lpstr>
      <vt:lpstr>Tech – Foundation Models (LLMs and NLP)</vt:lpstr>
      <vt:lpstr>PowerPoint Presentation</vt:lpstr>
      <vt:lpstr>Tools and Technologies</vt:lpstr>
      <vt:lpstr>Success Stories and Case Studies</vt:lpstr>
      <vt:lpstr>Overview</vt:lpstr>
      <vt:lpstr>Who Should Join</vt:lpstr>
      <vt:lpstr>What to Expect?</vt:lpstr>
      <vt:lpstr>EXPECTED TECH STACKs </vt:lpstr>
      <vt:lpstr>Speakers</vt:lpstr>
      <vt:lpstr>RoadMap – AI Foundational</vt:lpstr>
      <vt:lpstr>PowerPoint Presentation</vt:lpstr>
      <vt:lpstr>Conclusion</vt:lpstr>
      <vt:lpstr>Introduction to AI</vt:lpstr>
      <vt:lpstr>Evolution of AI: Historical timeline and milestones.</vt:lpstr>
      <vt:lpstr>AI Before and After LLMs</vt:lpstr>
      <vt:lpstr>Why AI Is for Everyone –  AI isn’t about replacing jobs—it’s about making our lives and work smarter</vt:lpstr>
      <vt:lpstr>General ML/DL vs AI</vt:lpstr>
      <vt:lpstr>AI Trends Across Industries</vt:lpstr>
      <vt:lpstr>Closing Thought</vt:lpstr>
      <vt:lpstr>The Future of AI</vt:lpstr>
      <vt:lpstr>PowerPoint Presentation</vt:lpstr>
      <vt:lpstr>Leadership POV – AI Integration Strategy Intelligent Transformation, Not Disruption</vt:lpstr>
      <vt:lpstr>Non-tech Track – Speaker : Manashi</vt:lpstr>
      <vt:lpstr>Workforce Transformation for AI and Human Collaboration Reimagining Talent Strategy</vt:lpstr>
      <vt:lpstr>Productivity &amp; Investment Landscape The Productivity Equation</vt:lpstr>
      <vt:lpstr>Industry-Specific AI Use Cases &amp; KPI Reimagination Sector-Wise AI Transformation</vt:lpstr>
      <vt:lpstr>AI Readiness Roadmap Strategic Implementation Approach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LIB-AI Roadmap</dc:title>
  <dc:creator>Manashi Ganguly</dc:creator>
  <cp:lastModifiedBy>Khushi RJ</cp:lastModifiedBy>
  <cp:revision>85</cp:revision>
  <dcterms:created xsi:type="dcterms:W3CDTF">2025-01-27T06:33:06Z</dcterms:created>
  <dcterms:modified xsi:type="dcterms:W3CDTF">2025-03-08T12:07:50Z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ec655256-13e9-4c0b-ba73-c54361842301_Enabled">
    <vt:lpwstr>true</vt:lpwstr>
  </property>
  <property fmtid="{D5CDD505-2E9C-101B-9397-08002B2CF9AE}" pid="4" name="MSIP_Label_ec655256-13e9-4c0b-ba73-c54361842301_SetDate">
    <vt:lpwstr>2025-01-27T06:36:03Z</vt:lpwstr>
  </property>
  <property fmtid="{D5CDD505-2E9C-101B-9397-08002B2CF9AE}" pid="5" name="MSIP_Label_ec655256-13e9-4c0b-ba73-c54361842301_Method">
    <vt:lpwstr>Privileged</vt:lpwstr>
  </property>
  <property fmtid="{D5CDD505-2E9C-101B-9397-08002B2CF9AE}" pid="6" name="MSIP_Label_ec655256-13e9-4c0b-ba73-c54361842301_Name">
    <vt:lpwstr>Public</vt:lpwstr>
  </property>
  <property fmtid="{D5CDD505-2E9C-101B-9397-08002B2CF9AE}" pid="7" name="MSIP_Label_ec655256-13e9-4c0b-ba73-c54361842301_SiteId">
    <vt:lpwstr>edf442f5-b994-4c86-a131-b42b03a16c95</vt:lpwstr>
  </property>
  <property fmtid="{D5CDD505-2E9C-101B-9397-08002B2CF9AE}" pid="8" name="MSIP_Label_ec655256-13e9-4c0b-ba73-c54361842301_ActionId">
    <vt:lpwstr>7878f705-e688-4c1d-9dd9-2714a6d08e05</vt:lpwstr>
  </property>
  <property fmtid="{D5CDD505-2E9C-101B-9397-08002B2CF9AE}" pid="9" name="MSIP_Label_ec655256-13e9-4c0b-ba73-c54361842301_ContentBits">
    <vt:lpwstr>0</vt:lpwstr>
  </property>
</Properties>
</file>

<file path=docProps/thumbnail.jpeg>
</file>